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74" r:id="rId3"/>
    <p:sldId id="287" r:id="rId4"/>
    <p:sldId id="271" r:id="rId5"/>
    <p:sldId id="273" r:id="rId6"/>
    <p:sldId id="286" r:id="rId7"/>
    <p:sldId id="288" r:id="rId8"/>
    <p:sldId id="284" r:id="rId9"/>
    <p:sldId id="285" r:id="rId10"/>
    <p:sldId id="272" r:id="rId11"/>
    <p:sldId id="276" r:id="rId12"/>
    <p:sldId id="259" r:id="rId13"/>
    <p:sldId id="260" r:id="rId14"/>
    <p:sldId id="277" r:id="rId15"/>
    <p:sldId id="278" r:id="rId16"/>
    <p:sldId id="279" r:id="rId17"/>
    <p:sldId id="280" r:id="rId18"/>
    <p:sldId id="281" r:id="rId19"/>
    <p:sldId id="282" r:id="rId20"/>
    <p:sldId id="261" r:id="rId21"/>
    <p:sldId id="263" r:id="rId22"/>
    <p:sldId id="264" r:id="rId23"/>
    <p:sldId id="265" r:id="rId24"/>
    <p:sldId id="266" r:id="rId25"/>
    <p:sldId id="267" r:id="rId26"/>
    <p:sldId id="268" r:id="rId27"/>
    <p:sldId id="269" r:id="rId28"/>
    <p:sldId id="27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6912" autoAdjust="0"/>
    <p:restoredTop sz="94660"/>
  </p:normalViewPr>
  <p:slideViewPr>
    <p:cSldViewPr>
      <p:cViewPr varScale="1">
        <p:scale>
          <a:sx n="68" d="100"/>
          <a:sy n="68" d="100"/>
        </p:scale>
        <p:origin x="-18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71ADC6-B0BB-4EE4-B920-2B9DCD3043FB}" type="datetimeFigureOut">
              <a:rPr lang="en-US" smtClean="0"/>
              <a:pPr/>
              <a:t>6/14/2022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31D9E1-C445-4AD1-AEFA-0A7BB65534F9}" type="slidenum">
              <a:rPr lang="en-IN" smtClean="0"/>
              <a:pPr/>
              <a:t>‹#›</a:t>
            </a:fld>
            <a:endParaRPr lang="en-IN"/>
          </a:p>
        </p:txBody>
      </p:sp>
    </p:spTree>
    <p:extLst>
      <p:ext uri="{BB962C8B-B14F-4D97-AF65-F5344CB8AC3E}">
        <p14:creationId xmlns="" xmlns:p14="http://schemas.microsoft.com/office/powerpoint/2010/main" val="72522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B131D9E1-C445-4AD1-AEFA-0A7BB65534F9}" type="slidenum">
              <a:rPr lang="en-IN" smtClean="0"/>
              <a:pPr/>
              <a:t>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smartfood.org/wp-content/uploads/2020/03/Incubators.pdf" TargetMode="External"/><Relationship Id="rId2" Type="http://schemas.openxmlformats.org/officeDocument/2006/relationships/hyperlink" Target="https://mpmsme.gov.in/website/incubation-network"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 UP INDIA</a:t>
            </a:r>
            <a:endParaRPr lang="en-IN" dirty="0"/>
          </a:p>
        </p:txBody>
      </p:sp>
      <p:sp>
        <p:nvSpPr>
          <p:cNvPr id="3" name="Subtitle 2"/>
          <p:cNvSpPr>
            <a:spLocks noGrp="1"/>
          </p:cNvSpPr>
          <p:nvPr>
            <p:ph type="subTitle" idx="1"/>
          </p:nvPr>
        </p:nvSpPr>
        <p:spPr/>
        <p:txBody>
          <a:bodyPr/>
          <a:lstStyle/>
          <a:p>
            <a:r>
              <a:rPr lang="en-US" dirty="0">
                <a:latin typeface="+mj-lt"/>
              </a:rPr>
              <a:t>B</a:t>
            </a:r>
            <a:r>
              <a:rPr lang="en-US" dirty="0" smtClean="0">
                <a:latin typeface="+mj-lt"/>
              </a:rPr>
              <a:t>oon for Startups </a:t>
            </a:r>
            <a:endParaRPr lang="en-IN" dirty="0">
              <a:latin typeface="+mj-lt"/>
            </a:endParaRPr>
          </a:p>
        </p:txBody>
      </p:sp>
      <p:pic>
        <p:nvPicPr>
          <p:cNvPr id="4" name="Picture 3"/>
          <p:cNvPicPr/>
          <p:nvPr/>
        </p:nvPicPr>
        <p:blipFill rotWithShape="1">
          <a:blip r:embed="rId2"/>
          <a:srcRect l="6389" t="21852" r="76249" b="69815"/>
          <a:stretch/>
        </p:blipFill>
        <p:spPr bwMode="auto">
          <a:xfrm>
            <a:off x="6096000" y="5257800"/>
            <a:ext cx="2212975" cy="8382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 xmlns:p14="http://schemas.microsoft.com/office/powerpoint/2010/main" val="3485267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5786" y="476672"/>
            <a:ext cx="7572428" cy="6432530"/>
          </a:xfrm>
          <a:prstGeom prst="rect">
            <a:avLst/>
          </a:prstGeom>
          <a:noFill/>
        </p:spPr>
        <p:txBody>
          <a:bodyPr wrap="square" rtlCol="0">
            <a:spAutoFit/>
          </a:bodyPr>
          <a:lstStyle/>
          <a:p>
            <a:r>
              <a:rPr lang="en-IN" sz="2400" b="1" dirty="0" smtClean="0">
                <a:latin typeface="Calibri" pitchFamily="34" charset="0"/>
              </a:rPr>
              <a:t>STARTUPS IN MADHYA PRADESH</a:t>
            </a:r>
          </a:p>
          <a:p>
            <a:endParaRPr lang="en-IN" sz="2400" b="1" dirty="0">
              <a:latin typeface="Calibri" pitchFamily="34" charset="0"/>
            </a:endParaRPr>
          </a:p>
          <a:p>
            <a:r>
              <a:rPr lang="en-US" sz="2000" dirty="0" smtClean="0">
                <a:latin typeface="Calibri" pitchFamily="34" charset="0"/>
              </a:rPr>
              <a:t>As Quoted in the </a:t>
            </a:r>
            <a:r>
              <a:rPr lang="pl-PL" sz="2000" dirty="0">
                <a:latin typeface="Calibri" pitchFamily="34" charset="0"/>
              </a:rPr>
              <a:t>Madhya Pradesh Startup Policy </a:t>
            </a:r>
            <a:r>
              <a:rPr lang="pl-PL" sz="2000" dirty="0" smtClean="0">
                <a:latin typeface="Calibri" pitchFamily="34" charset="0"/>
              </a:rPr>
              <a:t>2022</a:t>
            </a:r>
            <a:r>
              <a:rPr lang="en-US" sz="2000" dirty="0" smtClean="0">
                <a:latin typeface="Calibri" pitchFamily="34" charset="0"/>
              </a:rPr>
              <a:t> currently there are :</a:t>
            </a:r>
          </a:p>
          <a:p>
            <a:r>
              <a:rPr lang="en-US" sz="2000" dirty="0">
                <a:latin typeface="Calibri" pitchFamily="34" charset="0"/>
              </a:rPr>
              <a:t>-</a:t>
            </a:r>
            <a:r>
              <a:rPr lang="en-US" sz="2000" b="1" dirty="0" smtClean="0">
                <a:latin typeface="Calibri" pitchFamily="34" charset="0"/>
              </a:rPr>
              <a:t>2058 DIPP </a:t>
            </a:r>
            <a:r>
              <a:rPr lang="en-US" sz="2000" b="1" dirty="0">
                <a:latin typeface="Calibri" pitchFamily="34" charset="0"/>
              </a:rPr>
              <a:t>Recognized </a:t>
            </a:r>
            <a:r>
              <a:rPr lang="en-US" sz="2000" b="1" dirty="0" smtClean="0">
                <a:latin typeface="Calibri" pitchFamily="34" charset="0"/>
              </a:rPr>
              <a:t>Startups,  and</a:t>
            </a:r>
            <a:endParaRPr lang="en-US" sz="2000" b="1" dirty="0">
              <a:latin typeface="Calibri" pitchFamily="34" charset="0"/>
            </a:endParaRPr>
          </a:p>
          <a:p>
            <a:r>
              <a:rPr lang="en-US" sz="2000" b="1" dirty="0" smtClean="0">
                <a:latin typeface="Calibri" pitchFamily="34" charset="0"/>
              </a:rPr>
              <a:t>-904 Women-Led </a:t>
            </a:r>
            <a:r>
              <a:rPr lang="en-US" sz="2000" b="1" dirty="0">
                <a:latin typeface="Calibri" pitchFamily="34" charset="0"/>
              </a:rPr>
              <a:t>Startups/Women Entrepreneurs</a:t>
            </a:r>
            <a:r>
              <a:rPr lang="en-IN" sz="2000" b="1" dirty="0" smtClean="0">
                <a:latin typeface="Calibri" pitchFamily="34" charset="0"/>
              </a:rPr>
              <a:t>  </a:t>
            </a:r>
          </a:p>
          <a:p>
            <a:pPr algn="just"/>
            <a:endParaRPr lang="en-IN" sz="2400" b="1" dirty="0">
              <a:latin typeface="Calibri" pitchFamily="34" charset="0"/>
            </a:endParaRPr>
          </a:p>
          <a:p>
            <a:pPr algn="just"/>
            <a:r>
              <a:rPr lang="en-IN" sz="2000" dirty="0" smtClean="0">
                <a:latin typeface="Calibri" pitchFamily="34" charset="0"/>
              </a:rPr>
              <a:t>Like most tier-II cities, a craze for </a:t>
            </a:r>
            <a:r>
              <a:rPr lang="en-IN" sz="2000" dirty="0" err="1" smtClean="0">
                <a:latin typeface="Calibri" pitchFamily="34" charset="0"/>
              </a:rPr>
              <a:t>startups</a:t>
            </a:r>
            <a:r>
              <a:rPr lang="en-IN" sz="2000" dirty="0" smtClean="0">
                <a:latin typeface="Calibri" pitchFamily="34" charset="0"/>
              </a:rPr>
              <a:t> can also be seen in Bhopal, a city in Madhya Pradesh. The state government of Madhya Pradesh has been working side by side with the central government on promoting </a:t>
            </a:r>
            <a:r>
              <a:rPr lang="en-IN" sz="2000" dirty="0" err="1" smtClean="0">
                <a:latin typeface="Calibri" pitchFamily="34" charset="0"/>
              </a:rPr>
              <a:t>startup</a:t>
            </a:r>
            <a:r>
              <a:rPr lang="en-IN" sz="2000" dirty="0" smtClean="0">
                <a:latin typeface="Calibri" pitchFamily="34" charset="0"/>
              </a:rPr>
              <a:t> culture and increasing entrepreneurial spirit in the state. </a:t>
            </a:r>
          </a:p>
          <a:p>
            <a:r>
              <a:rPr lang="en-IN" sz="2000" dirty="0" smtClean="0">
                <a:latin typeface="Calibri" pitchFamily="34" charset="0"/>
              </a:rPr>
              <a:t>Here's a list of leading </a:t>
            </a:r>
            <a:r>
              <a:rPr lang="en-IN" sz="2000" dirty="0" err="1" smtClean="0">
                <a:latin typeface="Calibri" pitchFamily="34" charset="0"/>
              </a:rPr>
              <a:t>Startups</a:t>
            </a:r>
            <a:r>
              <a:rPr lang="en-IN" sz="2000" dirty="0" smtClean="0">
                <a:latin typeface="Calibri" pitchFamily="34" charset="0"/>
              </a:rPr>
              <a:t> in Bhopal.</a:t>
            </a:r>
          </a:p>
          <a:p>
            <a:endParaRPr lang="en-IN" sz="2000" dirty="0" smtClean="0">
              <a:latin typeface="Calibri" pitchFamily="34" charset="0"/>
            </a:endParaRPr>
          </a:p>
          <a:p>
            <a:r>
              <a:rPr lang="en-IN" sz="2000" b="1" dirty="0" smtClean="0">
                <a:latin typeface="Calibri" pitchFamily="34" charset="0"/>
              </a:rPr>
              <a:t>-Easy Retail For You                 -Easy R </a:t>
            </a:r>
            <a:r>
              <a:rPr lang="en-IN" sz="2000" b="1" dirty="0">
                <a:latin typeface="Calibri" pitchFamily="34" charset="0"/>
              </a:rPr>
              <a:t>                      </a:t>
            </a:r>
            <a:r>
              <a:rPr lang="en-IN" sz="2000" b="1" dirty="0" smtClean="0">
                <a:latin typeface="Calibri" pitchFamily="34" charset="0"/>
              </a:rPr>
              <a:t>      -</a:t>
            </a:r>
            <a:r>
              <a:rPr lang="en-IN" sz="2000" b="1" dirty="0" err="1" smtClean="0">
                <a:latin typeface="Calibri" pitchFamily="34" charset="0"/>
              </a:rPr>
              <a:t>Netlink</a:t>
            </a:r>
            <a:r>
              <a:rPr lang="en-IN" sz="2000" b="1" dirty="0" smtClean="0">
                <a:latin typeface="Calibri" pitchFamily="34" charset="0"/>
              </a:rPr>
              <a:t/>
            </a:r>
            <a:br>
              <a:rPr lang="en-IN" sz="2000" b="1" dirty="0" smtClean="0">
                <a:latin typeface="Calibri" pitchFamily="34" charset="0"/>
              </a:rPr>
            </a:br>
            <a:r>
              <a:rPr lang="en-IN" sz="2000" b="1" dirty="0" smtClean="0">
                <a:latin typeface="Calibri" pitchFamily="34" charset="0"/>
              </a:rPr>
              <a:t>-</a:t>
            </a:r>
            <a:r>
              <a:rPr lang="en-IN" sz="2000" b="1" dirty="0" err="1" smtClean="0">
                <a:latin typeface="Calibri" pitchFamily="34" charset="0"/>
              </a:rPr>
              <a:t>Appointy</a:t>
            </a:r>
            <a:r>
              <a:rPr lang="en-IN" sz="2000" b="1" dirty="0" smtClean="0">
                <a:latin typeface="Calibri" pitchFamily="34" charset="0"/>
              </a:rPr>
              <a:t>                                  - IT Fusion                       -</a:t>
            </a:r>
            <a:r>
              <a:rPr lang="en-IN" sz="2000" b="1" dirty="0" err="1">
                <a:latin typeface="Calibri" pitchFamily="34" charset="0"/>
              </a:rPr>
              <a:t>HackerKernal</a:t>
            </a:r>
            <a:r>
              <a:rPr lang="en-IN" sz="2000" b="1" dirty="0">
                <a:latin typeface="Calibri" pitchFamily="34" charset="0"/>
              </a:rPr>
              <a:t> </a:t>
            </a:r>
            <a:r>
              <a:rPr lang="en-IN" sz="2000" b="1" dirty="0" smtClean="0">
                <a:latin typeface="Calibri" pitchFamily="34" charset="0"/>
              </a:rPr>
              <a:t/>
            </a:r>
            <a:br>
              <a:rPr lang="en-IN" sz="2000" b="1" dirty="0" smtClean="0">
                <a:latin typeface="Calibri" pitchFamily="34" charset="0"/>
              </a:rPr>
            </a:br>
            <a:r>
              <a:rPr lang="en-IN" sz="2000" b="1" dirty="0" smtClean="0">
                <a:latin typeface="Calibri" pitchFamily="34" charset="0"/>
              </a:rPr>
              <a:t>-</a:t>
            </a:r>
            <a:r>
              <a:rPr lang="en-IN" sz="2000" b="1" dirty="0" err="1" smtClean="0">
                <a:latin typeface="Calibri" pitchFamily="34" charset="0"/>
              </a:rPr>
              <a:t>CollegeKhabri</a:t>
            </a:r>
            <a:r>
              <a:rPr lang="en-IN" sz="2000" b="1" dirty="0" smtClean="0">
                <a:latin typeface="Calibri" pitchFamily="34" charset="0"/>
              </a:rPr>
              <a:t>                          -</a:t>
            </a:r>
            <a:r>
              <a:rPr lang="en-IN" sz="2000" b="1" dirty="0" err="1" smtClean="0">
                <a:latin typeface="Calibri" pitchFamily="34" charset="0"/>
              </a:rPr>
              <a:t>GypsyShack</a:t>
            </a:r>
            <a:r>
              <a:rPr lang="en-IN" sz="2000" b="1" dirty="0" smtClean="0">
                <a:latin typeface="Calibri" pitchFamily="34" charset="0"/>
              </a:rPr>
              <a:t>                   -</a:t>
            </a:r>
            <a:r>
              <a:rPr lang="en-IN" sz="2000" b="1" dirty="0" err="1">
                <a:latin typeface="Calibri" pitchFamily="34" charset="0"/>
              </a:rPr>
              <a:t>KhaDigi</a:t>
            </a:r>
            <a:r>
              <a:rPr lang="en-IN" sz="2000" b="1" dirty="0">
                <a:latin typeface="Calibri" pitchFamily="34" charset="0"/>
              </a:rPr>
              <a:t> </a:t>
            </a:r>
            <a:r>
              <a:rPr lang="en-IN" sz="2000" b="1" dirty="0" smtClean="0">
                <a:latin typeface="Calibri" pitchFamily="34" charset="0"/>
              </a:rPr>
              <a:t/>
            </a:r>
            <a:br>
              <a:rPr lang="en-IN" sz="2000" b="1" dirty="0" smtClean="0">
                <a:latin typeface="Calibri" pitchFamily="34" charset="0"/>
              </a:rPr>
            </a:br>
            <a:r>
              <a:rPr lang="en-IN" sz="2000" b="1" dirty="0" smtClean="0">
                <a:latin typeface="Calibri" pitchFamily="34" charset="0"/>
              </a:rPr>
              <a:t>-</a:t>
            </a:r>
            <a:r>
              <a:rPr lang="en-IN" sz="2000" b="1" dirty="0" err="1" smtClean="0">
                <a:latin typeface="Calibri" pitchFamily="34" charset="0"/>
              </a:rPr>
              <a:t>Onnway</a:t>
            </a:r>
            <a:r>
              <a:rPr lang="en-IN" sz="2000" b="1" dirty="0" smtClean="0">
                <a:latin typeface="Calibri" pitchFamily="34" charset="0"/>
              </a:rPr>
              <a:t>                                    -</a:t>
            </a:r>
            <a:r>
              <a:rPr lang="en-IN" sz="2000" b="1" dirty="0" err="1" smtClean="0">
                <a:latin typeface="Calibri" pitchFamily="34" charset="0"/>
              </a:rPr>
              <a:t>TheKabadiwala</a:t>
            </a:r>
            <a:r>
              <a:rPr lang="en-IN" sz="2000" b="1" dirty="0" smtClean="0">
                <a:latin typeface="Calibri" pitchFamily="34" charset="0"/>
              </a:rPr>
              <a:t> </a:t>
            </a:r>
            <a:br>
              <a:rPr lang="en-IN" sz="2000" b="1" dirty="0" smtClean="0">
                <a:latin typeface="Calibri" pitchFamily="34" charset="0"/>
              </a:rPr>
            </a:br>
            <a:r>
              <a:rPr lang="en-IN" sz="2000" b="1" dirty="0" smtClean="0">
                <a:latin typeface="Calibri" pitchFamily="34" charset="0"/>
              </a:rPr>
              <a:t>-</a:t>
            </a:r>
            <a:r>
              <a:rPr lang="en-IN" sz="2000" b="1" dirty="0" err="1" smtClean="0">
                <a:latin typeface="Calibri" pitchFamily="34" charset="0"/>
              </a:rPr>
              <a:t>Vizzbee</a:t>
            </a:r>
            <a:r>
              <a:rPr lang="en-IN" sz="2000" b="1" dirty="0" smtClean="0">
                <a:latin typeface="Calibri" pitchFamily="34" charset="0"/>
              </a:rPr>
              <a:t>                                     -</a:t>
            </a:r>
            <a:r>
              <a:rPr lang="en-IN" sz="2000" b="1" dirty="0" err="1" smtClean="0">
                <a:latin typeface="Calibri" pitchFamily="34" charset="0"/>
              </a:rPr>
              <a:t>BusinessKeeda</a:t>
            </a:r>
            <a:r>
              <a:rPr lang="en-IN" sz="2000" b="1" dirty="0" smtClean="0">
                <a:latin typeface="Calibri" pitchFamily="34" charset="0"/>
              </a:rPr>
              <a:t> </a:t>
            </a:r>
            <a:r>
              <a:rPr lang="en-IN" sz="2000" dirty="0" smtClean="0">
                <a:latin typeface="Calibri" pitchFamily="34" charset="0"/>
              </a:rPr>
              <a:t/>
            </a:r>
            <a:br>
              <a:rPr lang="en-IN" sz="2000" dirty="0" smtClean="0">
                <a:latin typeface="Calibri" pitchFamily="34" charset="0"/>
              </a:rPr>
            </a:br>
            <a:r>
              <a:rPr lang="en-IN" sz="2000" dirty="0" smtClean="0">
                <a:latin typeface="Calibri" pitchFamily="34" charset="0"/>
              </a:rPr>
              <a:t/>
            </a:r>
            <a:br>
              <a:rPr lang="en-IN" sz="2000" dirty="0" smtClean="0">
                <a:latin typeface="Calibri" pitchFamily="34" charset="0"/>
              </a:rPr>
            </a:br>
            <a:endParaRPr lang="en-IN" sz="20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3" y="836712"/>
            <a:ext cx="7416823" cy="5416868"/>
          </a:xfrm>
          <a:prstGeom prst="rect">
            <a:avLst/>
          </a:prstGeom>
          <a:noFill/>
        </p:spPr>
        <p:txBody>
          <a:bodyPr wrap="square" rtlCol="0">
            <a:spAutoFit/>
          </a:bodyPr>
          <a:lstStyle/>
          <a:p>
            <a:r>
              <a:rPr lang="en-US" sz="2400" b="1" dirty="0" smtClean="0">
                <a:latin typeface="Calibri" pitchFamily="34" charset="0"/>
                <a:cs typeface="Calibri" pitchFamily="34" charset="0"/>
              </a:rPr>
              <a:t>RECOGNITION PROCESS</a:t>
            </a:r>
          </a:p>
          <a:p>
            <a:endParaRPr lang="en-US" sz="2400" b="1" dirty="0" smtClean="0">
              <a:latin typeface="Calibri" pitchFamily="34" charset="0"/>
              <a:cs typeface="Calibri" pitchFamily="34" charset="0"/>
            </a:endParaRPr>
          </a:p>
          <a:p>
            <a:pPr algn="just"/>
            <a:r>
              <a:rPr lang="en-US" sz="2000" dirty="0" smtClean="0">
                <a:latin typeface="Calibri" pitchFamily="34" charset="0"/>
                <a:cs typeface="Calibri" pitchFamily="34" charset="0"/>
              </a:rPr>
              <a:t>The </a:t>
            </a:r>
            <a:r>
              <a:rPr lang="en-US" sz="2000" dirty="0">
                <a:latin typeface="Calibri" pitchFamily="34" charset="0"/>
                <a:cs typeface="Calibri" pitchFamily="34" charset="0"/>
              </a:rPr>
              <a:t>process of recognition of an eligible entity as startup (DPIIT Certified startup) shall be as under: — </a:t>
            </a:r>
          </a:p>
          <a:p>
            <a:pPr marL="457200" indent="-457200" algn="just">
              <a:buClr>
                <a:schemeClr val="accent1"/>
              </a:buClr>
              <a:buFont typeface="+mj-lt"/>
              <a:buAutoNum type="arabicPeriod"/>
            </a:pPr>
            <a:r>
              <a:rPr lang="en-US" sz="2000" dirty="0" smtClean="0">
                <a:latin typeface="Calibri" pitchFamily="34" charset="0"/>
                <a:cs typeface="Calibri" pitchFamily="34" charset="0"/>
              </a:rPr>
              <a:t>A </a:t>
            </a:r>
            <a:r>
              <a:rPr lang="en-US" sz="2000" dirty="0">
                <a:latin typeface="Calibri" pitchFamily="34" charset="0"/>
                <a:cs typeface="Calibri" pitchFamily="34" charset="0"/>
              </a:rPr>
              <a:t>Startup shall make an online application over the </a:t>
            </a:r>
            <a:r>
              <a:rPr lang="en-US" sz="2000" b="1" dirty="0">
                <a:latin typeface="Calibri" pitchFamily="34" charset="0"/>
                <a:cs typeface="Calibri" pitchFamily="34" charset="0"/>
              </a:rPr>
              <a:t>mobile app or portal </a:t>
            </a:r>
            <a:r>
              <a:rPr lang="en-US" sz="2000" dirty="0">
                <a:latin typeface="Calibri" pitchFamily="34" charset="0"/>
                <a:cs typeface="Calibri" pitchFamily="34" charset="0"/>
              </a:rPr>
              <a:t>set up by the DPIIT.</a:t>
            </a:r>
          </a:p>
          <a:p>
            <a:pPr marL="457200" indent="-457200" algn="just">
              <a:buClr>
                <a:schemeClr val="accent1"/>
              </a:buClr>
              <a:buFont typeface="+mj-lt"/>
              <a:buAutoNum type="arabicPeriod"/>
            </a:pPr>
            <a:r>
              <a:rPr lang="en-US" sz="2000" dirty="0" smtClean="0">
                <a:latin typeface="Calibri" pitchFamily="34" charset="0"/>
                <a:cs typeface="Calibri" pitchFamily="34" charset="0"/>
              </a:rPr>
              <a:t>The </a:t>
            </a:r>
            <a:r>
              <a:rPr lang="en-US" sz="2000" dirty="0">
                <a:latin typeface="Calibri" pitchFamily="34" charset="0"/>
                <a:cs typeface="Calibri" pitchFamily="34" charset="0"/>
              </a:rPr>
              <a:t>application shall be accompanied by—</a:t>
            </a:r>
          </a:p>
          <a:p>
            <a:pPr algn="just"/>
            <a:r>
              <a:rPr lang="en-US" sz="2000" dirty="0" smtClean="0">
                <a:latin typeface="Calibri" pitchFamily="34" charset="0"/>
                <a:cs typeface="Calibri" pitchFamily="34" charset="0"/>
              </a:rPr>
              <a:t>         (</a:t>
            </a:r>
            <a:r>
              <a:rPr lang="en-US" sz="2000" dirty="0">
                <a:latin typeface="Calibri" pitchFamily="34" charset="0"/>
                <a:cs typeface="Calibri" pitchFamily="34" charset="0"/>
              </a:rPr>
              <a:t>a) a copy of </a:t>
            </a:r>
            <a:r>
              <a:rPr lang="en-US" sz="2000" b="1" dirty="0">
                <a:latin typeface="Calibri" pitchFamily="34" charset="0"/>
                <a:cs typeface="Calibri" pitchFamily="34" charset="0"/>
              </a:rPr>
              <a:t>Certificate of Incorporation </a:t>
            </a:r>
            <a:r>
              <a:rPr lang="en-US" sz="2000" dirty="0">
                <a:latin typeface="Calibri" pitchFamily="34" charset="0"/>
                <a:cs typeface="Calibri" pitchFamily="34" charset="0"/>
              </a:rPr>
              <a:t>or </a:t>
            </a:r>
            <a:r>
              <a:rPr lang="en-US" sz="2000" dirty="0" smtClean="0">
                <a:latin typeface="Calibri" pitchFamily="34" charset="0"/>
                <a:cs typeface="Calibri" pitchFamily="34" charset="0"/>
              </a:rPr>
              <a:t>Registration,</a:t>
            </a:r>
            <a:endParaRPr lang="en-US" sz="2000" dirty="0">
              <a:latin typeface="Calibri" pitchFamily="34" charset="0"/>
              <a:cs typeface="Calibri" pitchFamily="34" charset="0"/>
            </a:endParaRPr>
          </a:p>
          <a:p>
            <a:pPr algn="just"/>
            <a:r>
              <a:rPr lang="en-US" sz="2000" dirty="0" smtClean="0">
                <a:latin typeface="Calibri" pitchFamily="34" charset="0"/>
                <a:cs typeface="Calibri" pitchFamily="34" charset="0"/>
              </a:rPr>
              <a:t>         (</a:t>
            </a:r>
            <a:r>
              <a:rPr lang="en-US" sz="2000" dirty="0">
                <a:latin typeface="Calibri" pitchFamily="34" charset="0"/>
                <a:cs typeface="Calibri" pitchFamily="34" charset="0"/>
              </a:rPr>
              <a:t>b) a </a:t>
            </a:r>
            <a:r>
              <a:rPr lang="en-US" sz="2000" b="1" dirty="0" smtClean="0">
                <a:latin typeface="Calibri" pitchFamily="34" charset="0"/>
                <a:cs typeface="Calibri" pitchFamily="34" charset="0"/>
              </a:rPr>
              <a:t>write-up (Pitch Deck) about </a:t>
            </a:r>
            <a:r>
              <a:rPr lang="en-US" sz="2000" b="1" dirty="0">
                <a:latin typeface="Calibri" pitchFamily="34" charset="0"/>
                <a:cs typeface="Calibri" pitchFamily="34" charset="0"/>
              </a:rPr>
              <a:t>the nature of business </a:t>
            </a:r>
            <a:r>
              <a:rPr lang="en-US" sz="2000" dirty="0">
                <a:latin typeface="Calibri" pitchFamily="34" charset="0"/>
                <a:cs typeface="Calibri" pitchFamily="34" charset="0"/>
              </a:rPr>
              <a:t>highlighting how it </a:t>
            </a:r>
            <a:r>
              <a:rPr lang="en-US" sz="2000" dirty="0" smtClean="0">
                <a:latin typeface="Calibri" pitchFamily="34" charset="0"/>
                <a:cs typeface="Calibri" pitchFamily="34" charset="0"/>
              </a:rPr>
              <a:t>is working </a:t>
            </a:r>
            <a:r>
              <a:rPr lang="en-US" sz="2000" dirty="0">
                <a:latin typeface="Calibri" pitchFamily="34" charset="0"/>
                <a:cs typeface="Calibri" pitchFamily="34" charset="0"/>
              </a:rPr>
              <a:t>towards innovation, development or improvement of products or processes or services, or its scalability in terms of employment generation or wealth creation.</a:t>
            </a:r>
          </a:p>
          <a:p>
            <a:pPr algn="just"/>
            <a:r>
              <a:rPr lang="en-US" sz="2000" dirty="0" smtClean="0">
                <a:solidFill>
                  <a:schemeClr val="accent1"/>
                </a:solidFill>
                <a:latin typeface="Calibri" pitchFamily="34" charset="0"/>
                <a:cs typeface="Calibri" pitchFamily="34" charset="0"/>
              </a:rPr>
              <a:t>3.    </a:t>
            </a:r>
            <a:r>
              <a:rPr lang="en-US" sz="2000" dirty="0" smtClean="0">
                <a:latin typeface="Calibri" pitchFamily="34" charset="0"/>
                <a:cs typeface="Calibri" pitchFamily="34" charset="0"/>
              </a:rPr>
              <a:t>The </a:t>
            </a:r>
            <a:r>
              <a:rPr lang="en-US" sz="2000" dirty="0">
                <a:latin typeface="Calibri" pitchFamily="34" charset="0"/>
                <a:cs typeface="Calibri" pitchFamily="34" charset="0"/>
              </a:rPr>
              <a:t>DPIIT may, after calling for such documents or information </a:t>
            </a:r>
            <a:r>
              <a:rPr lang="en-US" sz="2000" dirty="0" smtClean="0">
                <a:latin typeface="Calibri" pitchFamily="34" charset="0"/>
                <a:cs typeface="Calibri" pitchFamily="34" charset="0"/>
              </a:rPr>
              <a:t> and </a:t>
            </a:r>
            <a:r>
              <a:rPr lang="en-US" sz="2000" dirty="0">
                <a:latin typeface="Calibri" pitchFamily="34" charset="0"/>
                <a:cs typeface="Calibri" pitchFamily="34" charset="0"/>
              </a:rPr>
              <a:t>making such enquires, as it may deem fit, —</a:t>
            </a:r>
          </a:p>
          <a:p>
            <a:pPr algn="just"/>
            <a:r>
              <a:rPr lang="en-US" sz="2000" dirty="0" smtClean="0">
                <a:latin typeface="Calibri" pitchFamily="34" charset="0"/>
                <a:cs typeface="Calibri" pitchFamily="34" charset="0"/>
              </a:rPr>
              <a:t>         (a)</a:t>
            </a:r>
            <a:r>
              <a:rPr lang="en-US" sz="2000" dirty="0" err="1" smtClean="0">
                <a:latin typeface="Calibri" pitchFamily="34" charset="0"/>
                <a:cs typeface="Calibri" pitchFamily="34" charset="0"/>
              </a:rPr>
              <a:t>recognise</a:t>
            </a:r>
            <a:r>
              <a:rPr lang="en-US" sz="2000" dirty="0" smtClean="0">
                <a:latin typeface="Calibri" pitchFamily="34" charset="0"/>
                <a:cs typeface="Calibri" pitchFamily="34" charset="0"/>
              </a:rPr>
              <a:t> </a:t>
            </a:r>
            <a:r>
              <a:rPr lang="en-US" sz="2000" dirty="0">
                <a:latin typeface="Calibri" pitchFamily="34" charset="0"/>
                <a:cs typeface="Calibri" pitchFamily="34" charset="0"/>
              </a:rPr>
              <a:t>the eligible entity as Startup;</a:t>
            </a:r>
          </a:p>
          <a:p>
            <a:r>
              <a:rPr lang="en-US" sz="2000" dirty="0" smtClean="0">
                <a:latin typeface="Calibri" pitchFamily="34" charset="0"/>
                <a:cs typeface="Calibri" pitchFamily="34" charset="0"/>
              </a:rPr>
              <a:t>         (b)reject </a:t>
            </a:r>
            <a:r>
              <a:rPr lang="en-US" sz="2000" dirty="0">
                <a:latin typeface="Calibri" pitchFamily="34" charset="0"/>
                <a:cs typeface="Calibri" pitchFamily="34" charset="0"/>
              </a:rPr>
              <a:t>the application by providing reasons.</a:t>
            </a:r>
          </a:p>
          <a:p>
            <a:endParaRPr lang="en-US" dirty="0"/>
          </a:p>
        </p:txBody>
      </p:sp>
    </p:spTree>
    <p:extLst>
      <p:ext uri="{BB962C8B-B14F-4D97-AF65-F5344CB8AC3E}">
        <p14:creationId xmlns="" xmlns:p14="http://schemas.microsoft.com/office/powerpoint/2010/main" val="17585853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500042"/>
            <a:ext cx="7543800" cy="6215106"/>
          </a:xfrm>
        </p:spPr>
        <p:txBody>
          <a:bodyPr>
            <a:normAutofit fontScale="55000" lnSpcReduction="20000"/>
          </a:bodyPr>
          <a:lstStyle/>
          <a:p>
            <a:pPr>
              <a:buNone/>
            </a:pPr>
            <a:endParaRPr lang="en-IN" sz="2600" dirty="0" smtClean="0">
              <a:latin typeface="Calibri" pitchFamily="34" charset="0"/>
            </a:endParaRPr>
          </a:p>
          <a:p>
            <a:pPr algn="just">
              <a:buNone/>
            </a:pPr>
            <a:endParaRPr lang="en-IN" sz="3400" b="1" dirty="0" smtClean="0">
              <a:latin typeface="Calibri" pitchFamily="34" charset="0"/>
            </a:endParaRPr>
          </a:p>
          <a:p>
            <a:pPr>
              <a:buNone/>
            </a:pPr>
            <a:r>
              <a:rPr lang="en-IN" sz="3800" b="1" u="sng" dirty="0" smtClean="0">
                <a:solidFill>
                  <a:schemeClr val="tx1"/>
                </a:solidFill>
                <a:latin typeface="Calibri" pitchFamily="34" charset="0"/>
              </a:rPr>
              <a:t>Benefits to recognized Start-ups-</a:t>
            </a:r>
          </a:p>
          <a:p>
            <a:pPr algn="just">
              <a:buNone/>
            </a:pPr>
            <a:endParaRPr lang="en-IN" dirty="0" smtClean="0">
              <a:solidFill>
                <a:schemeClr val="tx1"/>
              </a:solidFill>
              <a:latin typeface="Calibri" pitchFamily="34" charset="0"/>
            </a:endParaRPr>
          </a:p>
          <a:p>
            <a:pPr algn="just">
              <a:buNone/>
            </a:pPr>
            <a:r>
              <a:rPr lang="en-IN" sz="3800" b="1" dirty="0" smtClean="0">
                <a:solidFill>
                  <a:schemeClr val="tx1"/>
                </a:solidFill>
                <a:latin typeface="Calibri" pitchFamily="34" charset="0"/>
              </a:rPr>
              <a:t>-SELF-CERTIFY</a:t>
            </a:r>
            <a:r>
              <a:rPr lang="en-IN" sz="2900" dirty="0" smtClean="0">
                <a:solidFill>
                  <a:schemeClr val="tx1"/>
                </a:solidFill>
                <a:latin typeface="Calibri" pitchFamily="34" charset="0"/>
              </a:rPr>
              <a:t> </a:t>
            </a:r>
            <a:r>
              <a:rPr lang="en-IN" sz="3600" dirty="0" smtClean="0">
                <a:solidFill>
                  <a:schemeClr val="tx1"/>
                </a:solidFill>
                <a:latin typeface="Calibri" pitchFamily="34" charset="0"/>
              </a:rPr>
              <a:t>and comply under 9 Labour Laws  and 3 Environmental laws. </a:t>
            </a:r>
          </a:p>
          <a:p>
            <a:pPr algn="just">
              <a:buNone/>
            </a:pPr>
            <a:endParaRPr lang="en-IN" sz="3600" dirty="0" smtClean="0">
              <a:solidFill>
                <a:schemeClr val="tx1"/>
              </a:solidFill>
              <a:latin typeface="Calibri" pitchFamily="34" charset="0"/>
            </a:endParaRPr>
          </a:p>
          <a:p>
            <a:pPr marL="457200" indent="-457200" algn="just">
              <a:buFont typeface="+mj-lt"/>
              <a:buAutoNum type="arabicPeriod"/>
            </a:pPr>
            <a:r>
              <a:rPr lang="en-IN" sz="3600" dirty="0" smtClean="0">
                <a:solidFill>
                  <a:schemeClr val="tx1"/>
                </a:solidFill>
                <a:latin typeface="Calibri" pitchFamily="34" charset="0"/>
              </a:rPr>
              <a:t>Building and Other Construction Workers Act,1996</a:t>
            </a:r>
          </a:p>
          <a:p>
            <a:pPr marL="457200" indent="-457200" algn="just">
              <a:buFont typeface="+mj-lt"/>
              <a:buAutoNum type="arabicPeriod"/>
            </a:pPr>
            <a:r>
              <a:rPr lang="en-IN" sz="3600" dirty="0" smtClean="0">
                <a:solidFill>
                  <a:schemeClr val="tx1"/>
                </a:solidFill>
                <a:latin typeface="Calibri" pitchFamily="34" charset="0"/>
              </a:rPr>
              <a:t>The Inter-State Migrant Workmen Act, 1979</a:t>
            </a:r>
          </a:p>
          <a:p>
            <a:pPr marL="457200" indent="-457200" algn="just">
              <a:buFont typeface="+mj-lt"/>
              <a:buAutoNum type="arabicPeriod"/>
            </a:pPr>
            <a:r>
              <a:rPr lang="en-IN" sz="3600" dirty="0" smtClean="0">
                <a:solidFill>
                  <a:schemeClr val="tx1"/>
                </a:solidFill>
                <a:latin typeface="Calibri" pitchFamily="34" charset="0"/>
              </a:rPr>
              <a:t>The Payment of Gratuity Act, 1972</a:t>
            </a:r>
          </a:p>
          <a:p>
            <a:pPr marL="457200" indent="-457200" algn="just">
              <a:buFont typeface="+mj-lt"/>
              <a:buAutoNum type="arabicPeriod"/>
            </a:pPr>
            <a:r>
              <a:rPr lang="en-IN" sz="3600" dirty="0" smtClean="0">
                <a:solidFill>
                  <a:schemeClr val="tx1"/>
                </a:solidFill>
                <a:latin typeface="Calibri" pitchFamily="34" charset="0"/>
              </a:rPr>
              <a:t>The Contract Labour (Regulation and Abolition) Act, 1970</a:t>
            </a:r>
          </a:p>
          <a:p>
            <a:pPr marL="457200" indent="-457200" algn="just">
              <a:buFont typeface="+mj-lt"/>
              <a:buAutoNum type="arabicPeriod"/>
            </a:pPr>
            <a:r>
              <a:rPr lang="en-IN" sz="3600" dirty="0" smtClean="0">
                <a:solidFill>
                  <a:schemeClr val="tx1"/>
                </a:solidFill>
                <a:latin typeface="Calibri" pitchFamily="34" charset="0"/>
              </a:rPr>
              <a:t>The Employees’ Provident Funds and Miscellaneous Provisions Act, 1952</a:t>
            </a:r>
          </a:p>
          <a:p>
            <a:pPr marL="457200" indent="-457200" algn="just">
              <a:buFont typeface="+mj-lt"/>
              <a:buAutoNum type="arabicPeriod"/>
            </a:pPr>
            <a:r>
              <a:rPr lang="en-IN" sz="3600" dirty="0" smtClean="0">
                <a:solidFill>
                  <a:schemeClr val="tx1"/>
                </a:solidFill>
                <a:latin typeface="Calibri" pitchFamily="34" charset="0"/>
              </a:rPr>
              <a:t>The Employees’ State Insurance Act, 1948</a:t>
            </a:r>
          </a:p>
          <a:p>
            <a:pPr marL="457200" indent="-457200" algn="just">
              <a:buFont typeface="+mj-lt"/>
              <a:buAutoNum type="arabicPeriod"/>
            </a:pPr>
            <a:r>
              <a:rPr lang="en-IN" sz="3600" dirty="0" smtClean="0">
                <a:solidFill>
                  <a:schemeClr val="tx1"/>
                </a:solidFill>
                <a:latin typeface="Calibri" pitchFamily="34" charset="0"/>
              </a:rPr>
              <a:t>The Industrial Disputes Act,1947</a:t>
            </a:r>
          </a:p>
          <a:p>
            <a:pPr marL="457200" indent="-457200" algn="just">
              <a:buFont typeface="+mj-lt"/>
              <a:buAutoNum type="arabicPeriod"/>
            </a:pPr>
            <a:r>
              <a:rPr lang="en-IN" sz="3600" dirty="0" smtClean="0">
                <a:solidFill>
                  <a:schemeClr val="tx1"/>
                </a:solidFill>
                <a:latin typeface="Calibri" pitchFamily="34" charset="0"/>
              </a:rPr>
              <a:t>The Trade Unions Act,1926</a:t>
            </a:r>
          </a:p>
          <a:p>
            <a:pPr marL="457200" indent="-457200" algn="just">
              <a:buFont typeface="+mj-lt"/>
              <a:buAutoNum type="arabicPeriod"/>
            </a:pPr>
            <a:r>
              <a:rPr lang="en-IN" sz="3600" dirty="0" smtClean="0">
                <a:solidFill>
                  <a:schemeClr val="tx1"/>
                </a:solidFill>
                <a:latin typeface="Calibri" pitchFamily="34" charset="0"/>
              </a:rPr>
              <a:t>The Industrial Employment (Standing Orders),1946</a:t>
            </a:r>
          </a:p>
          <a:p>
            <a:pPr marL="457200" indent="-457200" algn="just">
              <a:buFont typeface="+mj-lt"/>
              <a:buAutoNum type="arabicPeriod"/>
            </a:pPr>
            <a:r>
              <a:rPr lang="en-IN" sz="3600" dirty="0" smtClean="0">
                <a:solidFill>
                  <a:schemeClr val="tx1"/>
                </a:solidFill>
                <a:latin typeface="Calibri" pitchFamily="34" charset="0"/>
              </a:rPr>
              <a:t> The Water (Prevention &amp; Control of Pollution)Act, 1974</a:t>
            </a:r>
          </a:p>
          <a:p>
            <a:pPr marL="457200" indent="-457200" algn="just">
              <a:buFont typeface="+mj-lt"/>
              <a:buAutoNum type="arabicPeriod"/>
            </a:pPr>
            <a:r>
              <a:rPr lang="en-IN" sz="3600" dirty="0" smtClean="0">
                <a:solidFill>
                  <a:schemeClr val="tx1"/>
                </a:solidFill>
                <a:latin typeface="Calibri" pitchFamily="34" charset="0"/>
              </a:rPr>
              <a:t>The Water (Prevention &amp; Control of Pollution) Cess (Amendment) Act, 2003</a:t>
            </a:r>
          </a:p>
          <a:p>
            <a:pPr marL="457200" indent="-457200" algn="just">
              <a:buFont typeface="+mj-lt"/>
              <a:buAutoNum type="arabicPeriod"/>
            </a:pPr>
            <a:r>
              <a:rPr lang="en-IN" sz="3600" dirty="0" smtClean="0">
                <a:solidFill>
                  <a:schemeClr val="tx1"/>
                </a:solidFill>
                <a:latin typeface="Calibri" pitchFamily="34" charset="0"/>
              </a:rPr>
              <a:t>  The Air (Prevention &amp; Control of Pollution) Act, 1981 </a:t>
            </a:r>
          </a:p>
          <a:p>
            <a:pPr marL="457200" indent="-457200" algn="just">
              <a:buNone/>
            </a:pPr>
            <a:endParaRPr lang="en-IN" sz="2200" dirty="0" smtClean="0">
              <a:latin typeface="Calibri" pitchFamily="34" charset="0"/>
            </a:endParaRPr>
          </a:p>
          <a:p>
            <a:pPr algn="just">
              <a:buNone/>
            </a:pPr>
            <a:endParaRPr lang="en-IN" sz="2200" b="1" dirty="0" smtClean="0">
              <a:latin typeface="Calibri" pitchFamily="34" charset="0"/>
            </a:endParaRPr>
          </a:p>
          <a:p>
            <a:pPr algn="just">
              <a:buNone/>
            </a:pPr>
            <a:endParaRPr lang="en-IN" sz="2200" dirty="0" smtClean="0">
              <a:latin typeface="Calibri" pitchFamily="34" charset="0"/>
            </a:endParaRPr>
          </a:p>
          <a:p>
            <a:pPr algn="just"/>
            <a:endParaRPr lang="en-IN" sz="2600" dirty="0" smtClean="0">
              <a:latin typeface="Calibri" pitchFamily="34" charset="0"/>
            </a:endParaRPr>
          </a:p>
          <a:p>
            <a:pPr>
              <a:buNone/>
            </a:pPr>
            <a:endParaRPr lang="en-IN" dirty="0"/>
          </a:p>
        </p:txBody>
      </p:sp>
      <p:pic>
        <p:nvPicPr>
          <p:cNvPr id="5" name="Picture 4" descr="images.png"/>
          <p:cNvPicPr>
            <a:picLocks noChangeAspect="1"/>
          </p:cNvPicPr>
          <p:nvPr/>
        </p:nvPicPr>
        <p:blipFill>
          <a:blip r:embed="rId2">
            <a:lum bright="-15000"/>
          </a:blip>
          <a:stretch>
            <a:fillRect/>
          </a:stretch>
        </p:blipFill>
        <p:spPr>
          <a:xfrm>
            <a:off x="6929454" y="3714752"/>
            <a:ext cx="1185090" cy="96139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85786" y="500042"/>
            <a:ext cx="7500990" cy="6463308"/>
          </a:xfrm>
          <a:prstGeom prst="rect">
            <a:avLst/>
          </a:prstGeom>
        </p:spPr>
        <p:txBody>
          <a:bodyPr wrap="square">
            <a:spAutoFit/>
          </a:bodyPr>
          <a:lstStyle/>
          <a:p>
            <a:pPr algn="just">
              <a:buNone/>
            </a:pPr>
            <a:endParaRPr lang="en-IN" sz="2400" b="1" dirty="0" smtClean="0">
              <a:latin typeface="Calibri" pitchFamily="34" charset="0"/>
            </a:endParaRPr>
          </a:p>
          <a:p>
            <a:pPr algn="just">
              <a:buNone/>
            </a:pPr>
            <a:r>
              <a:rPr lang="en-IN" sz="2400" b="1" dirty="0" smtClean="0">
                <a:latin typeface="Calibri" pitchFamily="34" charset="0"/>
              </a:rPr>
              <a:t>-TAX EXEMPTIONS</a:t>
            </a:r>
          </a:p>
          <a:p>
            <a:pPr algn="just">
              <a:buNone/>
            </a:pPr>
            <a:endParaRPr lang="en-IN" sz="2400" b="1" dirty="0" smtClean="0">
              <a:latin typeface="Calibri" pitchFamily="34" charset="0"/>
            </a:endParaRPr>
          </a:p>
          <a:p>
            <a:pPr marL="457200" indent="-457200" algn="just">
              <a:buClr>
                <a:schemeClr val="accent1"/>
              </a:buClr>
              <a:buFont typeface="Wingdings" pitchFamily="2" charset="2"/>
              <a:buChar char="q"/>
            </a:pPr>
            <a:r>
              <a:rPr lang="en-IN" dirty="0" smtClean="0">
                <a:latin typeface="Calibri" pitchFamily="34" charset="0"/>
              </a:rPr>
              <a:t>Under </a:t>
            </a:r>
            <a:r>
              <a:rPr lang="en-IN" b="1" dirty="0" smtClean="0">
                <a:latin typeface="Calibri" pitchFamily="34" charset="0"/>
              </a:rPr>
              <a:t>Section 80 IAC </a:t>
            </a:r>
            <a:r>
              <a:rPr lang="en-IN" dirty="0" smtClean="0">
                <a:latin typeface="Calibri" pitchFamily="34" charset="0"/>
              </a:rPr>
              <a:t>of Income Tax Act, 1961</a:t>
            </a:r>
          </a:p>
          <a:p>
            <a:pPr algn="just">
              <a:buClr>
                <a:schemeClr val="accent1"/>
              </a:buClr>
            </a:pPr>
            <a:r>
              <a:rPr lang="en-US" dirty="0">
                <a:latin typeface="Calibri" pitchFamily="34" charset="0"/>
              </a:rPr>
              <a:t>Post getting recognition a Startup may apply for Tax exemption under section 80 IAC of the Income Tax Act. Post getting clearance for Tax exemption, the Startup can avail tax holiday for 3 consecutive financial years out of its first ten years since </a:t>
            </a:r>
            <a:r>
              <a:rPr lang="en-US" dirty="0" smtClean="0">
                <a:latin typeface="Calibri" pitchFamily="34" charset="0"/>
              </a:rPr>
              <a:t>incorporation.</a:t>
            </a:r>
          </a:p>
          <a:p>
            <a:pPr algn="just">
              <a:buClr>
                <a:schemeClr val="accent1"/>
              </a:buClr>
            </a:pPr>
            <a:endParaRPr lang="en-US" dirty="0" smtClean="0">
              <a:latin typeface="Calibri" pitchFamily="34" charset="0"/>
            </a:endParaRPr>
          </a:p>
          <a:p>
            <a:r>
              <a:rPr lang="en-US" b="1" dirty="0">
                <a:latin typeface="Calibri" pitchFamily="34" charset="0"/>
                <a:cs typeface="Calibri" pitchFamily="34" charset="0"/>
              </a:rPr>
              <a:t>Profit Exemption to eligible Startup entities under Section 80-IAC</a:t>
            </a:r>
            <a:r>
              <a:rPr lang="en-US" b="1" dirty="0" smtClean="0">
                <a:latin typeface="Calibri" pitchFamily="34" charset="0"/>
                <a:cs typeface="Calibri" pitchFamily="34" charset="0"/>
              </a:rPr>
              <a:t>:</a:t>
            </a:r>
          </a:p>
          <a:p>
            <a:endParaRPr lang="en-US" b="1" dirty="0">
              <a:latin typeface="Calibri" pitchFamily="34" charset="0"/>
              <a:cs typeface="Calibri" pitchFamily="34" charset="0"/>
            </a:endParaRPr>
          </a:p>
          <a:p>
            <a:r>
              <a:rPr lang="en-US" dirty="0" smtClean="0">
                <a:latin typeface="Calibri" pitchFamily="34" charset="0"/>
                <a:cs typeface="Calibri" pitchFamily="34" charset="0"/>
              </a:rPr>
              <a:t>Deduction </a:t>
            </a:r>
            <a:r>
              <a:rPr lang="en-US" dirty="0">
                <a:latin typeface="Calibri" pitchFamily="34" charset="0"/>
                <a:cs typeface="Calibri" pitchFamily="34" charset="0"/>
              </a:rPr>
              <a:t>at the </a:t>
            </a:r>
            <a:r>
              <a:rPr lang="en-US" b="1" dirty="0">
                <a:latin typeface="Calibri" pitchFamily="34" charset="0"/>
                <a:cs typeface="Calibri" pitchFamily="34" charset="0"/>
              </a:rPr>
              <a:t>rate of 100% </a:t>
            </a:r>
            <a:r>
              <a:rPr lang="en-US" dirty="0">
                <a:latin typeface="Calibri" pitchFamily="34" charset="0"/>
                <a:cs typeface="Calibri" pitchFamily="34" charset="0"/>
              </a:rPr>
              <a:t>of its profits and gains is allowed to an eligible startup for 3 consecutive assessment years out of the 7 years (10 years from 01.04.2020) beginning from the year of </a:t>
            </a:r>
            <a:r>
              <a:rPr lang="en-US" dirty="0" smtClean="0">
                <a:latin typeface="Calibri" pitchFamily="34" charset="0"/>
                <a:cs typeface="Calibri" pitchFamily="34" charset="0"/>
              </a:rPr>
              <a:t>incorporation.</a:t>
            </a:r>
          </a:p>
          <a:p>
            <a:endParaRPr lang="en-US" dirty="0">
              <a:latin typeface="Calibri" pitchFamily="34" charset="0"/>
              <a:cs typeface="Calibri" pitchFamily="34" charset="0"/>
            </a:endParaRPr>
          </a:p>
          <a:p>
            <a:r>
              <a:rPr lang="en-US" dirty="0" smtClean="0">
                <a:latin typeface="Calibri" pitchFamily="34" charset="0"/>
                <a:cs typeface="Calibri" pitchFamily="34" charset="0"/>
              </a:rPr>
              <a:t>As </a:t>
            </a:r>
            <a:r>
              <a:rPr lang="en-US" dirty="0">
                <a:latin typeface="Calibri" pitchFamily="34" charset="0"/>
                <a:cs typeface="Calibri" pitchFamily="34" charset="0"/>
              </a:rPr>
              <a:t>per Section 80-IAC, an entity shall be considered as an eligible startup if it </a:t>
            </a:r>
            <a:r>
              <a:rPr lang="en-US" dirty="0" smtClean="0">
                <a:latin typeface="Calibri" pitchFamily="34" charset="0"/>
                <a:cs typeface="Calibri" pitchFamily="34" charset="0"/>
              </a:rPr>
              <a:t>fulfills </a:t>
            </a:r>
            <a:r>
              <a:rPr lang="en-US" dirty="0">
                <a:latin typeface="Calibri" pitchFamily="34" charset="0"/>
                <a:cs typeface="Calibri" pitchFamily="34" charset="0"/>
              </a:rPr>
              <a:t>following conditions</a:t>
            </a:r>
            <a:r>
              <a:rPr lang="en-US" dirty="0" smtClean="0">
                <a:latin typeface="Calibri" pitchFamily="34" charset="0"/>
                <a:cs typeface="Calibri" pitchFamily="34" charset="0"/>
              </a:rPr>
              <a:t>:</a:t>
            </a:r>
          </a:p>
          <a:p>
            <a:endParaRPr lang="en-US" dirty="0">
              <a:latin typeface="Calibri" pitchFamily="34" charset="0"/>
              <a:cs typeface="Calibri" pitchFamily="34" charset="0"/>
            </a:endParaRPr>
          </a:p>
          <a:p>
            <a:pPr algn="r"/>
            <a:r>
              <a:rPr lang="en-US" b="1" dirty="0" smtClean="0">
                <a:latin typeface="Calibri" pitchFamily="34" charset="0"/>
                <a:cs typeface="Calibri" pitchFamily="34" charset="0"/>
              </a:rPr>
              <a:t>(Continued…..)</a:t>
            </a:r>
            <a:endParaRPr lang="en-US" b="1" dirty="0">
              <a:latin typeface="Calibri" pitchFamily="34" charset="0"/>
              <a:cs typeface="Calibri" pitchFamily="34" charset="0"/>
            </a:endParaRPr>
          </a:p>
          <a:p>
            <a:r>
              <a:rPr lang="en-US" dirty="0">
                <a:latin typeface="Calibri" pitchFamily="34" charset="0"/>
                <a:cs typeface="Calibri" pitchFamily="34" charset="0"/>
              </a:rPr>
              <a:t> </a:t>
            </a:r>
          </a:p>
          <a:p>
            <a:r>
              <a:rPr lang="en-US" dirty="0"/>
              <a:t> </a:t>
            </a:r>
          </a:p>
          <a:p>
            <a:pPr algn="just">
              <a:buClr>
                <a:schemeClr val="accent1"/>
              </a:buCl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92696"/>
            <a:ext cx="7632848" cy="5355312"/>
          </a:xfrm>
          <a:prstGeom prst="rect">
            <a:avLst/>
          </a:prstGeom>
          <a:noFill/>
        </p:spPr>
        <p:txBody>
          <a:bodyPr wrap="square" rtlCol="0">
            <a:spAutoFit/>
          </a:bodyPr>
          <a:lstStyle/>
          <a:p>
            <a:r>
              <a:rPr lang="en-US" dirty="0" smtClean="0">
                <a:latin typeface="Calibri" pitchFamily="34" charset="0"/>
                <a:cs typeface="Calibri" pitchFamily="34" charset="0"/>
              </a:rPr>
              <a:t>-It </a:t>
            </a:r>
            <a:r>
              <a:rPr lang="en-US" dirty="0">
                <a:latin typeface="Calibri" pitchFamily="34" charset="0"/>
                <a:cs typeface="Calibri" pitchFamily="34" charset="0"/>
              </a:rPr>
              <a:t>is </a:t>
            </a:r>
            <a:r>
              <a:rPr lang="en-US" b="1" dirty="0">
                <a:latin typeface="Calibri" pitchFamily="34" charset="0"/>
                <a:cs typeface="Calibri" pitchFamily="34" charset="0"/>
              </a:rPr>
              <a:t>incorporated as a company </a:t>
            </a:r>
            <a:r>
              <a:rPr lang="en-US" dirty="0">
                <a:latin typeface="Calibri" pitchFamily="34" charset="0"/>
                <a:cs typeface="Calibri" pitchFamily="34" charset="0"/>
              </a:rPr>
              <a:t>(Private Ltd. Co. or Public Ltd. Co.) or an LLP. </a:t>
            </a:r>
            <a:endParaRPr lang="en-US" dirty="0" smtClean="0">
              <a:latin typeface="Calibri" pitchFamily="34" charset="0"/>
              <a:cs typeface="Calibri" pitchFamily="34" charset="0"/>
            </a:endParaRPr>
          </a:p>
          <a:p>
            <a:r>
              <a:rPr lang="en-US" dirty="0">
                <a:latin typeface="Calibri" pitchFamily="34" charset="0"/>
                <a:cs typeface="Calibri" pitchFamily="34" charset="0"/>
              </a:rPr>
              <a:t>-</a:t>
            </a:r>
            <a:r>
              <a:rPr lang="en-US" dirty="0" smtClean="0">
                <a:latin typeface="Calibri" pitchFamily="34" charset="0"/>
                <a:cs typeface="Calibri" pitchFamily="34" charset="0"/>
              </a:rPr>
              <a:t>It </a:t>
            </a:r>
            <a:r>
              <a:rPr lang="en-US" dirty="0">
                <a:latin typeface="Calibri" pitchFamily="34" charset="0"/>
                <a:cs typeface="Calibri" pitchFamily="34" charset="0"/>
              </a:rPr>
              <a:t>is incorporated </a:t>
            </a:r>
            <a:r>
              <a:rPr lang="en-US" b="1" dirty="0">
                <a:latin typeface="Calibri" pitchFamily="34" charset="0"/>
                <a:cs typeface="Calibri" pitchFamily="34" charset="0"/>
              </a:rPr>
              <a:t>on or after April 1, </a:t>
            </a:r>
            <a:r>
              <a:rPr lang="en-US" b="1" dirty="0" smtClean="0">
                <a:latin typeface="Calibri" pitchFamily="34" charset="0"/>
                <a:cs typeface="Calibri" pitchFamily="34" charset="0"/>
              </a:rPr>
              <a:t>2016.</a:t>
            </a:r>
            <a:endParaRPr lang="en-US" dirty="0">
              <a:latin typeface="Calibri" pitchFamily="34" charset="0"/>
              <a:cs typeface="Calibri" pitchFamily="34" charset="0"/>
            </a:endParaRPr>
          </a:p>
          <a:p>
            <a:r>
              <a:rPr lang="en-US" dirty="0" smtClean="0">
                <a:latin typeface="Calibri" pitchFamily="34" charset="0"/>
                <a:cs typeface="Calibri" pitchFamily="34" charset="0"/>
              </a:rPr>
              <a:t>-Its </a:t>
            </a:r>
            <a:r>
              <a:rPr lang="en-US" b="1" dirty="0">
                <a:latin typeface="Calibri" pitchFamily="34" charset="0"/>
                <a:cs typeface="Calibri" pitchFamily="34" charset="0"/>
              </a:rPr>
              <a:t>turnover does not exceed Rs.25 Cr </a:t>
            </a:r>
            <a:r>
              <a:rPr lang="en-US" dirty="0">
                <a:latin typeface="Calibri" pitchFamily="34" charset="0"/>
                <a:cs typeface="Calibri" pitchFamily="34" charset="0"/>
              </a:rPr>
              <a:t>(Rs.100 Cr from 01.04.2020) in the previous year relevant to assessment year for which such deduction is claimed.</a:t>
            </a:r>
          </a:p>
          <a:p>
            <a:r>
              <a:rPr lang="en-US" dirty="0" smtClean="0">
                <a:latin typeface="Calibri" pitchFamily="34" charset="0"/>
                <a:cs typeface="Calibri" pitchFamily="34" charset="0"/>
              </a:rPr>
              <a:t>-It </a:t>
            </a:r>
            <a:r>
              <a:rPr lang="en-US" dirty="0">
                <a:latin typeface="Calibri" pitchFamily="34" charset="0"/>
                <a:cs typeface="Calibri" pitchFamily="34" charset="0"/>
              </a:rPr>
              <a:t>is </a:t>
            </a:r>
            <a:r>
              <a:rPr lang="en-US" b="1" dirty="0">
                <a:latin typeface="Calibri" pitchFamily="34" charset="0"/>
                <a:cs typeface="Calibri" pitchFamily="34" charset="0"/>
              </a:rPr>
              <a:t>not formed by splitting up or reconstruction </a:t>
            </a:r>
            <a:r>
              <a:rPr lang="en-US" dirty="0">
                <a:latin typeface="Calibri" pitchFamily="34" charset="0"/>
                <a:cs typeface="Calibri" pitchFamily="34" charset="0"/>
              </a:rPr>
              <a:t>of a business already in existence.</a:t>
            </a:r>
          </a:p>
          <a:p>
            <a:r>
              <a:rPr lang="en-US" dirty="0" smtClean="0">
                <a:latin typeface="Calibri" pitchFamily="34" charset="0"/>
                <a:cs typeface="Calibri" pitchFamily="34" charset="0"/>
              </a:rPr>
              <a:t>-It </a:t>
            </a:r>
            <a:r>
              <a:rPr lang="en-US" b="1" dirty="0">
                <a:latin typeface="Calibri" pitchFamily="34" charset="0"/>
                <a:cs typeface="Calibri" pitchFamily="34" charset="0"/>
              </a:rPr>
              <a:t>holds a certificate of eligible business </a:t>
            </a:r>
            <a:r>
              <a:rPr lang="en-US" dirty="0">
                <a:latin typeface="Calibri" pitchFamily="34" charset="0"/>
                <a:cs typeface="Calibri" pitchFamily="34" charset="0"/>
              </a:rPr>
              <a:t>from the Inter-Ministerial Board of Certification.</a:t>
            </a:r>
          </a:p>
          <a:p>
            <a:r>
              <a:rPr lang="en-US" dirty="0" smtClean="0">
                <a:latin typeface="Calibri" pitchFamily="34" charset="0"/>
                <a:cs typeface="Calibri" pitchFamily="34" charset="0"/>
              </a:rPr>
              <a:t>-It </a:t>
            </a:r>
            <a:r>
              <a:rPr lang="en-US" dirty="0">
                <a:latin typeface="Calibri" pitchFamily="34" charset="0"/>
                <a:cs typeface="Calibri" pitchFamily="34" charset="0"/>
              </a:rPr>
              <a:t>is </a:t>
            </a:r>
            <a:r>
              <a:rPr lang="en-US" b="1" dirty="0">
                <a:latin typeface="Calibri" pitchFamily="34" charset="0"/>
                <a:cs typeface="Calibri" pitchFamily="34" charset="0"/>
              </a:rPr>
              <a:t>engaged in innovation, development </a:t>
            </a:r>
            <a:r>
              <a:rPr lang="en-US" dirty="0">
                <a:latin typeface="Calibri" pitchFamily="34" charset="0"/>
                <a:cs typeface="Calibri" pitchFamily="34" charset="0"/>
              </a:rPr>
              <a:t>or improvement of products or processes or services or a scalable business model with a high potential of employment generation or wealth creation.</a:t>
            </a:r>
          </a:p>
          <a:p>
            <a:r>
              <a:rPr lang="en-US" dirty="0">
                <a:latin typeface="Calibri" pitchFamily="34" charset="0"/>
                <a:cs typeface="Calibri" pitchFamily="34" charset="0"/>
              </a:rPr>
              <a:t> </a:t>
            </a:r>
          </a:p>
          <a:p>
            <a:r>
              <a:rPr lang="en-US" b="1" dirty="0">
                <a:latin typeface="Calibri" pitchFamily="34" charset="0"/>
                <a:cs typeface="Calibri" pitchFamily="34" charset="0"/>
              </a:rPr>
              <a:t>Note</a:t>
            </a:r>
            <a:r>
              <a:rPr lang="en-US" dirty="0">
                <a:latin typeface="Calibri" pitchFamily="34" charset="0"/>
                <a:cs typeface="Calibri" pitchFamily="34" charset="0"/>
              </a:rPr>
              <a:t>: For Claiming under section 80-IAC , A recognized startup is required to file Form 1 along with the specified documents to the Inter-Ministerial Board of Certification. The board may call for certain documents or information and may make such enquiries, as it deems fit, to recognize the entity as an eligible startup and grant a certificate for claiming exemption under section 80-IAC. The board may reject the application by providing the reasons thereof.</a:t>
            </a:r>
          </a:p>
          <a:p>
            <a:endParaRPr lang="en-US" dirty="0"/>
          </a:p>
        </p:txBody>
      </p:sp>
    </p:spTree>
    <p:extLst>
      <p:ext uri="{BB962C8B-B14F-4D97-AF65-F5344CB8AC3E}">
        <p14:creationId xmlns="" xmlns:p14="http://schemas.microsoft.com/office/powerpoint/2010/main" val="1924546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836712"/>
            <a:ext cx="7416825" cy="4985980"/>
          </a:xfrm>
          <a:prstGeom prst="rect">
            <a:avLst/>
          </a:prstGeom>
          <a:noFill/>
        </p:spPr>
        <p:txBody>
          <a:bodyPr wrap="square" rtlCol="0">
            <a:spAutoFit/>
          </a:bodyPr>
          <a:lstStyle/>
          <a:p>
            <a:pPr marL="285750" indent="-285750" fontAlgn="base">
              <a:buClr>
                <a:schemeClr val="accent1"/>
              </a:buClr>
              <a:buFont typeface="Wingdings" pitchFamily="2" charset="2"/>
              <a:buChar char="q"/>
            </a:pPr>
            <a:r>
              <a:rPr lang="en-US" sz="2000" dirty="0">
                <a:latin typeface="Calibri" pitchFamily="34" charset="0"/>
                <a:cs typeface="Calibri" pitchFamily="34" charset="0"/>
              </a:rPr>
              <a:t>U</a:t>
            </a:r>
            <a:r>
              <a:rPr lang="en-US" sz="2000" dirty="0" smtClean="0">
                <a:latin typeface="Calibri" pitchFamily="34" charset="0"/>
                <a:cs typeface="Calibri" pitchFamily="34" charset="0"/>
              </a:rPr>
              <a:t>nder </a:t>
            </a:r>
            <a:r>
              <a:rPr lang="en-US" sz="2000" b="1" dirty="0">
                <a:latin typeface="Calibri" pitchFamily="34" charset="0"/>
                <a:cs typeface="Calibri" pitchFamily="34" charset="0"/>
              </a:rPr>
              <a:t>Section 56 of the Income Tax Act </a:t>
            </a:r>
            <a:r>
              <a:rPr lang="en-US" sz="2000" dirty="0">
                <a:latin typeface="Calibri" pitchFamily="34" charset="0"/>
                <a:cs typeface="Calibri" pitchFamily="34" charset="0"/>
              </a:rPr>
              <a:t>(Angel </a:t>
            </a:r>
            <a:r>
              <a:rPr lang="en-US" sz="2000" dirty="0" smtClean="0">
                <a:latin typeface="Calibri" pitchFamily="34" charset="0"/>
                <a:cs typeface="Calibri" pitchFamily="34" charset="0"/>
              </a:rPr>
              <a:t>Tax</a:t>
            </a:r>
            <a:r>
              <a:rPr lang="en-US" sz="2000" b="1" dirty="0" smtClean="0">
                <a:latin typeface="Calibri" pitchFamily="34" charset="0"/>
                <a:cs typeface="Calibri" pitchFamily="34" charset="0"/>
              </a:rPr>
              <a:t>)</a:t>
            </a:r>
          </a:p>
          <a:p>
            <a:pPr fontAlgn="base"/>
            <a:endParaRPr lang="en-US" sz="2000" b="1" dirty="0" smtClean="0">
              <a:latin typeface="Calibri" pitchFamily="34" charset="0"/>
              <a:cs typeface="Calibri" pitchFamily="34" charset="0"/>
            </a:endParaRPr>
          </a:p>
          <a:p>
            <a:pPr fontAlgn="base"/>
            <a:r>
              <a:rPr lang="en-US" sz="2000" dirty="0" smtClean="0">
                <a:latin typeface="Calibri" pitchFamily="34" charset="0"/>
                <a:cs typeface="Calibri" pitchFamily="34" charset="0"/>
              </a:rPr>
              <a:t>Post getting recognition a Startup may apply for Angel Tax Exemption.</a:t>
            </a:r>
          </a:p>
          <a:p>
            <a:pPr fontAlgn="base"/>
            <a:r>
              <a:rPr lang="en-US" sz="2000" b="1" dirty="0" smtClean="0">
                <a:latin typeface="Calibri" pitchFamily="34" charset="0"/>
                <a:cs typeface="Calibri" pitchFamily="34" charset="0"/>
              </a:rPr>
              <a:t>Eligibility Criteria:</a:t>
            </a:r>
            <a:endParaRPr lang="en-US" sz="2000" dirty="0">
              <a:latin typeface="Calibri" pitchFamily="34" charset="0"/>
              <a:cs typeface="Calibri" pitchFamily="34" charset="0"/>
            </a:endParaRPr>
          </a:p>
          <a:p>
            <a:pPr fontAlgn="base"/>
            <a:r>
              <a:rPr lang="en-US" sz="2000" dirty="0" smtClean="0">
                <a:latin typeface="Calibri" pitchFamily="34" charset="0"/>
                <a:cs typeface="Calibri" pitchFamily="34" charset="0"/>
              </a:rPr>
              <a:t>-The </a:t>
            </a:r>
            <a:r>
              <a:rPr lang="en-US" sz="2000" dirty="0">
                <a:latin typeface="Calibri" pitchFamily="34" charset="0"/>
                <a:cs typeface="Calibri" pitchFamily="34" charset="0"/>
              </a:rPr>
              <a:t>entity should be a DPIIT recognized Startup</a:t>
            </a:r>
          </a:p>
          <a:p>
            <a:pPr fontAlgn="base"/>
            <a:r>
              <a:rPr lang="en-US" sz="2000" dirty="0" smtClean="0">
                <a:latin typeface="Calibri" pitchFamily="34" charset="0"/>
                <a:cs typeface="Calibri" pitchFamily="34" charset="0"/>
              </a:rPr>
              <a:t>-Aggregate </a:t>
            </a:r>
            <a:r>
              <a:rPr lang="en-US" sz="2000" dirty="0">
                <a:latin typeface="Calibri" pitchFamily="34" charset="0"/>
                <a:cs typeface="Calibri" pitchFamily="34" charset="0"/>
              </a:rPr>
              <a:t>amount of paid up share capital and share premium of the Startup after the proposed issue of share, if any, does not exceed INR 25 </a:t>
            </a:r>
            <a:r>
              <a:rPr lang="en-US" sz="2000" dirty="0" err="1">
                <a:latin typeface="Calibri" pitchFamily="34" charset="0"/>
                <a:cs typeface="Calibri" pitchFamily="34" charset="0"/>
              </a:rPr>
              <a:t>Crore</a:t>
            </a:r>
            <a:r>
              <a:rPr lang="en-US" sz="2000" dirty="0" smtClean="0">
                <a:latin typeface="Calibri" pitchFamily="34" charset="0"/>
                <a:cs typeface="Calibri" pitchFamily="34" charset="0"/>
              </a:rPr>
              <a:t>.</a:t>
            </a:r>
          </a:p>
          <a:p>
            <a:pPr fontAlgn="base"/>
            <a:endParaRPr lang="en-US" sz="2000" dirty="0">
              <a:latin typeface="Calibri" pitchFamily="34" charset="0"/>
              <a:cs typeface="Calibri" pitchFamily="34" charset="0"/>
            </a:endParaRPr>
          </a:p>
          <a:p>
            <a:pPr algn="just" fontAlgn="base"/>
            <a:r>
              <a:rPr lang="en-US" sz="2000" b="1" dirty="0">
                <a:latin typeface="Calibri" pitchFamily="34" charset="0"/>
                <a:cs typeface="Calibri" pitchFamily="34" charset="0"/>
              </a:rPr>
              <a:t>Angel tax </a:t>
            </a:r>
            <a:r>
              <a:rPr lang="en-US" sz="2000" dirty="0">
                <a:latin typeface="Calibri" pitchFamily="34" charset="0"/>
                <a:cs typeface="Calibri" pitchFamily="34" charset="0"/>
              </a:rPr>
              <a:t>is the tax charged on the closely held company when it issues shares to a resident person at a price which is more than its fair market value. When this provision is triggered, the aggregate consideration received from issue of shares as exceeds its fair market value is charged to tax under the head ‘Income from other sources’ under section 56(2)(</a:t>
            </a:r>
            <a:r>
              <a:rPr lang="en-US" sz="2000" dirty="0" err="1">
                <a:latin typeface="Calibri" pitchFamily="34" charset="0"/>
                <a:cs typeface="Calibri" pitchFamily="34" charset="0"/>
              </a:rPr>
              <a:t>viib</a:t>
            </a:r>
            <a:r>
              <a:rPr lang="en-US" sz="2000" dirty="0">
                <a:latin typeface="Calibri" pitchFamily="34" charset="0"/>
                <a:cs typeface="Calibri" pitchFamily="34" charset="0"/>
              </a:rPr>
              <a:t>).</a:t>
            </a:r>
          </a:p>
          <a:p>
            <a:endParaRPr lang="en-US" dirty="0"/>
          </a:p>
        </p:txBody>
      </p:sp>
    </p:spTree>
    <p:extLst>
      <p:ext uri="{BB962C8B-B14F-4D97-AF65-F5344CB8AC3E}">
        <p14:creationId xmlns="" xmlns:p14="http://schemas.microsoft.com/office/powerpoint/2010/main" val="2106622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2696"/>
            <a:ext cx="7416824" cy="4247317"/>
          </a:xfrm>
          <a:prstGeom prst="rect">
            <a:avLst/>
          </a:prstGeom>
          <a:noFill/>
        </p:spPr>
        <p:txBody>
          <a:bodyPr wrap="square" rtlCol="0">
            <a:spAutoFit/>
          </a:bodyPr>
          <a:lstStyle/>
          <a:p>
            <a:pPr marL="285750" indent="-285750">
              <a:buClr>
                <a:schemeClr val="accent1"/>
              </a:buClr>
              <a:buFont typeface="Wingdings" pitchFamily="2" charset="2"/>
              <a:buChar char="q"/>
            </a:pPr>
            <a:r>
              <a:rPr lang="en-US" dirty="0" smtClean="0">
                <a:latin typeface="Calibri" pitchFamily="34" charset="0"/>
                <a:cs typeface="Calibri" pitchFamily="34" charset="0"/>
              </a:rPr>
              <a:t>Under </a:t>
            </a:r>
            <a:r>
              <a:rPr lang="en-US" b="1" dirty="0" smtClean="0">
                <a:latin typeface="Calibri" pitchFamily="34" charset="0"/>
                <a:cs typeface="Calibri" pitchFamily="34" charset="0"/>
              </a:rPr>
              <a:t>Section </a:t>
            </a:r>
            <a:r>
              <a:rPr lang="en-US" b="1" dirty="0">
                <a:latin typeface="Calibri" pitchFamily="34" charset="0"/>
                <a:cs typeface="Calibri" pitchFamily="34" charset="0"/>
              </a:rPr>
              <a:t>54 EE </a:t>
            </a:r>
            <a:r>
              <a:rPr lang="en-US" dirty="0">
                <a:latin typeface="Calibri" pitchFamily="34" charset="0"/>
                <a:cs typeface="Calibri" pitchFamily="34" charset="0"/>
              </a:rPr>
              <a:t>of Income Tax Act, 1961</a:t>
            </a:r>
            <a:r>
              <a:rPr lang="en-US" dirty="0" smtClean="0">
                <a:latin typeface="Calibri" pitchFamily="34" charset="0"/>
                <a:cs typeface="Calibri" pitchFamily="34" charset="0"/>
              </a:rPr>
              <a:t>:</a:t>
            </a:r>
          </a:p>
          <a:p>
            <a:pPr>
              <a:buClr>
                <a:schemeClr val="accent1"/>
              </a:buClr>
            </a:pPr>
            <a:endParaRPr lang="en-US" dirty="0">
              <a:latin typeface="Calibri" pitchFamily="34" charset="0"/>
              <a:cs typeface="Calibri" pitchFamily="34" charset="0"/>
            </a:endParaRPr>
          </a:p>
          <a:p>
            <a:pPr algn="just"/>
            <a:r>
              <a:rPr lang="en-US" dirty="0">
                <a:latin typeface="Calibri" pitchFamily="34" charset="0"/>
                <a:cs typeface="Calibri" pitchFamily="34" charset="0"/>
              </a:rPr>
              <a:t>A new Section 54 EE has been inserted in the Income Tax Act for the eligible Start-ups to exempt their tax on a long-term capital gain if such a long-term capital gain or a part thereof is invested in a fund notified by Central Government within a period of six months from the date of transfer of the </a:t>
            </a:r>
            <a:r>
              <a:rPr lang="en-US" dirty="0" smtClean="0">
                <a:latin typeface="Calibri" pitchFamily="34" charset="0"/>
                <a:cs typeface="Calibri" pitchFamily="34" charset="0"/>
              </a:rPr>
              <a:t>asset.</a:t>
            </a:r>
          </a:p>
          <a:p>
            <a:pPr algn="just"/>
            <a:endParaRPr lang="en-US" dirty="0">
              <a:latin typeface="Calibri" pitchFamily="34" charset="0"/>
              <a:cs typeface="Calibri" pitchFamily="34" charset="0"/>
            </a:endParaRPr>
          </a:p>
          <a:p>
            <a:pPr algn="just"/>
            <a:r>
              <a:rPr lang="en-US" dirty="0" smtClean="0">
                <a:latin typeface="Calibri" pitchFamily="34" charset="0"/>
                <a:cs typeface="Calibri" pitchFamily="34" charset="0"/>
              </a:rPr>
              <a:t>The </a:t>
            </a:r>
            <a:r>
              <a:rPr lang="en-US" dirty="0">
                <a:latin typeface="Calibri" pitchFamily="34" charset="0"/>
                <a:cs typeface="Calibri" pitchFamily="34" charset="0"/>
              </a:rPr>
              <a:t>maximum amount that can be invested in the long-term specified asset is </a:t>
            </a:r>
            <a:r>
              <a:rPr lang="en-US" dirty="0" err="1">
                <a:latin typeface="Calibri" pitchFamily="34" charset="0"/>
                <a:cs typeface="Calibri" pitchFamily="34" charset="0"/>
              </a:rPr>
              <a:t>Rs</a:t>
            </a:r>
            <a:r>
              <a:rPr lang="en-US" dirty="0">
                <a:latin typeface="Calibri" pitchFamily="34" charset="0"/>
                <a:cs typeface="Calibri" pitchFamily="34" charset="0"/>
              </a:rPr>
              <a:t> 50 lakh. Such amount shall remain invested in the specified fund for a period of 3 years. If withdrawn before 3 years, then exemption will be revoked in the year in which money is withdrawn</a:t>
            </a:r>
            <a:r>
              <a:rPr lang="en-US" dirty="0" smtClean="0">
                <a:latin typeface="Calibri" pitchFamily="34" charset="0"/>
                <a:cs typeface="Calibri" pitchFamily="34" charset="0"/>
              </a:rPr>
              <a:t>.</a:t>
            </a:r>
          </a:p>
          <a:p>
            <a:pPr algn="just"/>
            <a:endParaRPr lang="en-US" dirty="0">
              <a:latin typeface="Calibri" pitchFamily="34" charset="0"/>
              <a:cs typeface="Calibri" pitchFamily="34" charset="0"/>
            </a:endParaRPr>
          </a:p>
          <a:p>
            <a:pPr algn="just"/>
            <a:endParaRPr lang="en-US" dirty="0">
              <a:latin typeface="Calibri" pitchFamily="34" charset="0"/>
              <a:cs typeface="Calibri" pitchFamily="34" charset="0"/>
            </a:endParaRPr>
          </a:p>
          <a:p>
            <a:endParaRPr lang="en-US" dirty="0"/>
          </a:p>
        </p:txBody>
      </p:sp>
      <p:pic>
        <p:nvPicPr>
          <p:cNvPr id="3" name="Picture 2"/>
          <p:cNvPicPr>
            <a:picLocks noChangeAspect="1"/>
          </p:cNvPicPr>
          <p:nvPr/>
        </p:nvPicPr>
        <p:blipFill>
          <a:blip r:embed="rId2">
            <a:extLst>
              <a:ext uri="{BEBA8EAE-BF5A-486C-A8C5-ECC9F3942E4B}">
                <a14:imgProps xmlns="" xmlns:a14="http://schemas.microsoft.com/office/drawing/2010/main">
                  <a14:imgLayer r:embed="rId3">
                    <a14:imgEffect>
                      <a14:brightnessContrast bright="-17000" contrast="3000"/>
                    </a14:imgEffect>
                  </a14:imgLayer>
                </a14:imgProps>
              </a:ext>
              <a:ext uri="{28A0092B-C50C-407E-A947-70E740481C1C}">
                <a14:useLocalDpi xmlns="" xmlns:a14="http://schemas.microsoft.com/office/drawing/2010/main" val="0"/>
              </a:ext>
            </a:extLst>
          </a:blip>
          <a:stretch>
            <a:fillRect/>
          </a:stretch>
        </p:blipFill>
        <p:spPr>
          <a:xfrm>
            <a:off x="5724128" y="4149080"/>
            <a:ext cx="2466975" cy="1847850"/>
          </a:xfrm>
          <a:prstGeom prst="rect">
            <a:avLst/>
          </a:prstGeom>
        </p:spPr>
      </p:pic>
    </p:spTree>
    <p:extLst>
      <p:ext uri="{BB962C8B-B14F-4D97-AF65-F5344CB8AC3E}">
        <p14:creationId xmlns="" xmlns:p14="http://schemas.microsoft.com/office/powerpoint/2010/main" val="15782506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764704"/>
            <a:ext cx="7488832" cy="4062651"/>
          </a:xfrm>
          <a:prstGeom prst="rect">
            <a:avLst/>
          </a:prstGeom>
          <a:noFill/>
        </p:spPr>
        <p:txBody>
          <a:bodyPr wrap="square" rtlCol="0">
            <a:spAutoFit/>
          </a:bodyPr>
          <a:lstStyle/>
          <a:p>
            <a:pPr marL="285750" indent="-285750">
              <a:buClr>
                <a:schemeClr val="accent1"/>
              </a:buClr>
              <a:buFont typeface="Wingdings" pitchFamily="2" charset="2"/>
              <a:buChar char="q"/>
            </a:pPr>
            <a:r>
              <a:rPr lang="en-US" sz="2000" dirty="0" smtClean="0">
                <a:latin typeface="Calibri" pitchFamily="34" charset="0"/>
                <a:cs typeface="Calibri" pitchFamily="34" charset="0"/>
              </a:rPr>
              <a:t>Under </a:t>
            </a:r>
            <a:r>
              <a:rPr lang="en-US" sz="2000" b="1" dirty="0" smtClean="0">
                <a:latin typeface="Calibri" pitchFamily="34" charset="0"/>
                <a:cs typeface="Calibri" pitchFamily="34" charset="0"/>
              </a:rPr>
              <a:t>Section 54GB </a:t>
            </a:r>
            <a:r>
              <a:rPr lang="en-US" sz="2000" dirty="0" smtClean="0">
                <a:latin typeface="Calibri" pitchFamily="34" charset="0"/>
                <a:cs typeface="Calibri" pitchFamily="34" charset="0"/>
              </a:rPr>
              <a:t>to </a:t>
            </a:r>
            <a:r>
              <a:rPr lang="en-US" sz="2000" b="1" dirty="0">
                <a:latin typeface="Calibri" pitchFamily="34" charset="0"/>
                <a:cs typeface="Calibri" pitchFamily="34" charset="0"/>
              </a:rPr>
              <a:t>individuals or HUF </a:t>
            </a:r>
            <a:r>
              <a:rPr lang="en-US" sz="2000" dirty="0">
                <a:latin typeface="Calibri" pitchFamily="34" charset="0"/>
                <a:cs typeface="Calibri" pitchFamily="34" charset="0"/>
              </a:rPr>
              <a:t>of long term capital </a:t>
            </a:r>
            <a:r>
              <a:rPr lang="en-US" sz="2000" dirty="0" smtClean="0">
                <a:latin typeface="Calibri" pitchFamily="34" charset="0"/>
                <a:cs typeface="Calibri" pitchFamily="34" charset="0"/>
              </a:rPr>
              <a:t>gains:</a:t>
            </a:r>
          </a:p>
          <a:p>
            <a:pPr>
              <a:buClr>
                <a:schemeClr val="accent1"/>
              </a:buClr>
            </a:pPr>
            <a:endParaRPr lang="en-US" sz="2000" dirty="0">
              <a:latin typeface="Calibri" pitchFamily="34" charset="0"/>
              <a:cs typeface="Calibri" pitchFamily="34" charset="0"/>
            </a:endParaRPr>
          </a:p>
          <a:p>
            <a:pPr algn="just">
              <a:buClr>
                <a:schemeClr val="accent1"/>
              </a:buClr>
            </a:pPr>
            <a:r>
              <a:rPr lang="en-US" sz="2000" dirty="0" smtClean="0">
                <a:latin typeface="Calibri" pitchFamily="34" charset="0"/>
                <a:cs typeface="Calibri" pitchFamily="34" charset="0"/>
              </a:rPr>
              <a:t>Section </a:t>
            </a:r>
            <a:r>
              <a:rPr lang="en-US" sz="2000" dirty="0">
                <a:latin typeface="Calibri" pitchFamily="34" charset="0"/>
                <a:cs typeface="Calibri" pitchFamily="34" charset="0"/>
              </a:rPr>
              <a:t>54GB allows the tax exemption on long-term capital gains on the sale of a residential property if such gains are invested to acquire 50% or more equity shares of the eligible startups, tax on long term capital will be exempt provided that such shares are held at least for 5 years from the date of its acquisition</a:t>
            </a:r>
            <a:r>
              <a:rPr lang="en-US" sz="2000" dirty="0" smtClean="0">
                <a:latin typeface="Calibri" pitchFamily="34" charset="0"/>
                <a:cs typeface="Calibri" pitchFamily="34" charset="0"/>
              </a:rPr>
              <a:t>.</a:t>
            </a:r>
          </a:p>
          <a:p>
            <a:pPr algn="just">
              <a:buClr>
                <a:schemeClr val="accent1"/>
              </a:buClr>
            </a:pPr>
            <a:endParaRPr lang="en-US" sz="2000" dirty="0">
              <a:latin typeface="Calibri" pitchFamily="34" charset="0"/>
              <a:cs typeface="Calibri" pitchFamily="34" charset="0"/>
            </a:endParaRPr>
          </a:p>
          <a:p>
            <a:pPr algn="just">
              <a:buClr>
                <a:schemeClr val="accent1"/>
              </a:buClr>
            </a:pPr>
            <a:r>
              <a:rPr lang="en-US" sz="2000" dirty="0" smtClean="0">
                <a:latin typeface="Calibri" pitchFamily="34" charset="0"/>
                <a:cs typeface="Calibri" pitchFamily="34" charset="0"/>
              </a:rPr>
              <a:t>The Startups shall also use the amount invested to purchase assets and should not transfer asset purchased within 5 years from the date of its purchase.</a:t>
            </a:r>
            <a:endParaRPr lang="en-US" sz="2000" dirty="0">
              <a:latin typeface="Calibri" pitchFamily="34" charset="0"/>
              <a:cs typeface="Calibri" pitchFamily="34" charset="0"/>
            </a:endParaRPr>
          </a:p>
          <a:p>
            <a:endParaRPr lang="en-US" dirty="0"/>
          </a:p>
        </p:txBody>
      </p:sp>
    </p:spTree>
    <p:extLst>
      <p:ext uri="{BB962C8B-B14F-4D97-AF65-F5344CB8AC3E}">
        <p14:creationId xmlns="" xmlns:p14="http://schemas.microsoft.com/office/powerpoint/2010/main" val="4080691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5" y="764704"/>
            <a:ext cx="7488831" cy="4647426"/>
          </a:xfrm>
          <a:prstGeom prst="rect">
            <a:avLst/>
          </a:prstGeom>
          <a:noFill/>
        </p:spPr>
        <p:txBody>
          <a:bodyPr wrap="square" rtlCol="0">
            <a:spAutoFit/>
          </a:bodyPr>
          <a:lstStyle/>
          <a:p>
            <a:pPr marL="285750" indent="-285750">
              <a:buClr>
                <a:schemeClr val="accent1"/>
              </a:buClr>
              <a:buFont typeface="Wingdings" pitchFamily="2" charset="2"/>
              <a:buChar char="q"/>
            </a:pPr>
            <a:r>
              <a:rPr lang="en-US" sz="2000" dirty="0" smtClean="0">
                <a:latin typeface="Calibri" pitchFamily="34" charset="0"/>
                <a:cs typeface="Calibri" pitchFamily="34" charset="0"/>
              </a:rPr>
              <a:t>Under </a:t>
            </a:r>
            <a:r>
              <a:rPr lang="en-US" sz="2000" b="1" dirty="0">
                <a:latin typeface="Calibri" pitchFamily="34" charset="0"/>
                <a:cs typeface="Calibri" pitchFamily="34" charset="0"/>
              </a:rPr>
              <a:t>S</a:t>
            </a:r>
            <a:r>
              <a:rPr lang="en-US" sz="2000" b="1" dirty="0" smtClean="0">
                <a:latin typeface="Calibri" pitchFamily="34" charset="0"/>
                <a:cs typeface="Calibri" pitchFamily="34" charset="0"/>
              </a:rPr>
              <a:t>ection 79 </a:t>
            </a:r>
            <a:r>
              <a:rPr lang="en-US" sz="2000" dirty="0" smtClean="0">
                <a:latin typeface="Calibri" pitchFamily="34" charset="0"/>
                <a:cs typeface="Calibri" pitchFamily="34" charset="0"/>
              </a:rPr>
              <a:t>of Income Tax Act,1961 to </a:t>
            </a:r>
            <a:r>
              <a:rPr lang="en-US" sz="2000" dirty="0">
                <a:latin typeface="Calibri" pitchFamily="34" charset="0"/>
                <a:cs typeface="Calibri" pitchFamily="34" charset="0"/>
              </a:rPr>
              <a:t>carry forward and set-off the </a:t>
            </a:r>
            <a:r>
              <a:rPr lang="en-US" sz="2000" dirty="0" smtClean="0">
                <a:latin typeface="Calibri" pitchFamily="34" charset="0"/>
                <a:cs typeface="Calibri" pitchFamily="34" charset="0"/>
              </a:rPr>
              <a:t>losses:</a:t>
            </a:r>
          </a:p>
          <a:p>
            <a:pPr>
              <a:buClr>
                <a:schemeClr val="accent1"/>
              </a:buClr>
            </a:pPr>
            <a:endParaRPr lang="en-US" sz="2000" dirty="0" smtClean="0">
              <a:latin typeface="Calibri" pitchFamily="34" charset="0"/>
              <a:cs typeface="Calibri" pitchFamily="34" charset="0"/>
            </a:endParaRPr>
          </a:p>
          <a:p>
            <a:pPr algn="just">
              <a:buClr>
                <a:schemeClr val="accent1"/>
              </a:buClr>
            </a:pPr>
            <a:r>
              <a:rPr lang="en-US" sz="2000" dirty="0">
                <a:latin typeface="Calibri" pitchFamily="34" charset="0"/>
                <a:cs typeface="Calibri" pitchFamily="34" charset="0"/>
              </a:rPr>
              <a:t>T</a:t>
            </a:r>
            <a:r>
              <a:rPr lang="en-US" sz="2000" dirty="0" smtClean="0">
                <a:latin typeface="Calibri" pitchFamily="34" charset="0"/>
                <a:cs typeface="Calibri" pitchFamily="34" charset="0"/>
              </a:rPr>
              <a:t>he </a:t>
            </a:r>
            <a:r>
              <a:rPr lang="en-US" sz="2000" dirty="0">
                <a:latin typeface="Calibri" pitchFamily="34" charset="0"/>
                <a:cs typeface="Calibri" pitchFamily="34" charset="0"/>
              </a:rPr>
              <a:t>loss incurred in any year prior to the previous year shall be carried forward and set off against the income of the previous year, if, all the shareholders of such company who held shares carrying voting power on the last day of the year or years in which the loss was incurred, continue to hold those shares on the last day of such previous year and such loss has been incurred during the period of seven years beginning from the year in which such company is </a:t>
            </a:r>
            <a:r>
              <a:rPr lang="en-US" sz="2000" dirty="0" smtClean="0">
                <a:latin typeface="Calibri" pitchFamily="34" charset="0"/>
                <a:cs typeface="Calibri" pitchFamily="34" charset="0"/>
              </a:rPr>
              <a:t>incorporated.</a:t>
            </a:r>
          </a:p>
          <a:p>
            <a:pPr algn="just">
              <a:buClr>
                <a:schemeClr val="accent1"/>
              </a:buClr>
            </a:pPr>
            <a:endParaRPr lang="en-US" sz="2000" dirty="0">
              <a:latin typeface="Calibri" pitchFamily="34" charset="0"/>
              <a:cs typeface="Calibri" pitchFamily="34" charset="0"/>
            </a:endParaRPr>
          </a:p>
          <a:p>
            <a:pPr algn="just">
              <a:buClr>
                <a:schemeClr val="accent1"/>
              </a:buClr>
            </a:pPr>
            <a:r>
              <a:rPr lang="en-US" sz="2000" dirty="0" smtClean="0">
                <a:latin typeface="Calibri" pitchFamily="34" charset="0"/>
                <a:cs typeface="Calibri" pitchFamily="34" charset="0"/>
              </a:rPr>
              <a:t>The </a:t>
            </a:r>
            <a:r>
              <a:rPr lang="en-US" sz="2000" dirty="0">
                <a:latin typeface="Calibri" pitchFamily="34" charset="0"/>
                <a:cs typeface="Calibri" pitchFamily="34" charset="0"/>
              </a:rPr>
              <a:t>said clause was inserted vide Finance Act, 2017 in order to facilitate ease of doing business and to promote start-up India</a:t>
            </a:r>
            <a:r>
              <a:rPr lang="en-US" dirty="0"/>
              <a:t>.</a:t>
            </a:r>
            <a:br>
              <a:rPr lang="en-US" dirty="0"/>
            </a:br>
            <a:r>
              <a:rPr lang="en-US" dirty="0"/>
              <a:t/>
            </a:r>
            <a:br>
              <a:rPr lang="en-US" dirty="0"/>
            </a:br>
            <a:endParaRPr lang="en-US" dirty="0" smtClean="0"/>
          </a:p>
        </p:txBody>
      </p:sp>
    </p:spTree>
    <p:extLst>
      <p:ext uri="{BB962C8B-B14F-4D97-AF65-F5344CB8AC3E}">
        <p14:creationId xmlns="" xmlns:p14="http://schemas.microsoft.com/office/powerpoint/2010/main" val="14749683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548680"/>
            <a:ext cx="7488832" cy="4985980"/>
          </a:xfrm>
          <a:prstGeom prst="rect">
            <a:avLst/>
          </a:prstGeom>
          <a:noFill/>
        </p:spPr>
        <p:txBody>
          <a:bodyPr wrap="square" rtlCol="0">
            <a:spAutoFit/>
          </a:bodyPr>
          <a:lstStyle/>
          <a:p>
            <a:pPr marL="285750" indent="-285750">
              <a:buClr>
                <a:schemeClr val="accent1"/>
              </a:buClr>
              <a:buFont typeface="Wingdings" pitchFamily="2" charset="2"/>
              <a:buChar char="q"/>
            </a:pPr>
            <a:r>
              <a:rPr lang="en-US" sz="2000" b="1" dirty="0" smtClean="0">
                <a:latin typeface="Calibri" pitchFamily="34" charset="0"/>
                <a:cs typeface="Calibri" pitchFamily="34" charset="0"/>
              </a:rPr>
              <a:t>Income </a:t>
            </a:r>
            <a:r>
              <a:rPr lang="en-US" sz="2000" b="1" dirty="0">
                <a:latin typeface="Calibri" pitchFamily="34" charset="0"/>
                <a:cs typeface="Calibri" pitchFamily="34" charset="0"/>
              </a:rPr>
              <a:t>Tax Exemption for Angel Investors in </a:t>
            </a:r>
            <a:r>
              <a:rPr lang="en-US" sz="2000" b="1" dirty="0" smtClean="0">
                <a:latin typeface="Calibri" pitchFamily="34" charset="0"/>
                <a:cs typeface="Calibri" pitchFamily="34" charset="0"/>
              </a:rPr>
              <a:t>Startups:</a:t>
            </a:r>
            <a:endParaRPr lang="en-US" sz="2000" b="1" dirty="0">
              <a:latin typeface="Calibri" pitchFamily="34" charset="0"/>
              <a:cs typeface="Calibri" pitchFamily="34" charset="0"/>
            </a:endParaRPr>
          </a:p>
          <a:p>
            <a:pPr marL="285750" indent="-285750">
              <a:buFont typeface="Wingdings" pitchFamily="2" charset="2"/>
              <a:buChar char="q"/>
            </a:pPr>
            <a:endParaRPr lang="en-US" sz="2000" dirty="0">
              <a:latin typeface="Calibri" pitchFamily="34" charset="0"/>
              <a:cs typeface="Calibri" pitchFamily="34" charset="0"/>
            </a:endParaRPr>
          </a:p>
          <a:p>
            <a:pPr algn="just"/>
            <a:r>
              <a:rPr lang="en-US" sz="2000" dirty="0" smtClean="0">
                <a:latin typeface="Calibri" pitchFamily="34" charset="0"/>
                <a:cs typeface="Calibri" pitchFamily="34" charset="0"/>
              </a:rPr>
              <a:t>Angel </a:t>
            </a:r>
            <a:r>
              <a:rPr lang="en-US" sz="2000" dirty="0">
                <a:latin typeface="Calibri" pitchFamily="34" charset="0"/>
                <a:cs typeface="Calibri" pitchFamily="34" charset="0"/>
              </a:rPr>
              <a:t>Investor is one who invests his money in a startup while it is still finding its feet and still struggling to establish itself in the </a:t>
            </a:r>
            <a:r>
              <a:rPr lang="en-US" sz="2000" dirty="0" smtClean="0">
                <a:latin typeface="Calibri" pitchFamily="34" charset="0"/>
                <a:cs typeface="Calibri" pitchFamily="34" charset="0"/>
              </a:rPr>
              <a:t>marketplace.</a:t>
            </a:r>
          </a:p>
          <a:p>
            <a:pPr algn="just"/>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Up </a:t>
            </a:r>
            <a:r>
              <a:rPr lang="en-US" sz="2000" dirty="0">
                <a:latin typeface="Calibri" pitchFamily="34" charset="0"/>
                <a:cs typeface="Calibri" pitchFamily="34" charset="0"/>
              </a:rPr>
              <a:t>until now, an angel tax of more than 30% was levied on the funds invested by the individuals in an unlisted firm at the share price above the fair market value</a:t>
            </a:r>
            <a:r>
              <a:rPr lang="en-US" sz="2000" dirty="0" smtClean="0">
                <a:latin typeface="Calibri" pitchFamily="34" charset="0"/>
                <a:cs typeface="Calibri" pitchFamily="34" charset="0"/>
              </a:rPr>
              <a:t>.</a:t>
            </a:r>
          </a:p>
          <a:p>
            <a:pPr algn="just"/>
            <a:endParaRPr lang="en-US" sz="2000" dirty="0">
              <a:latin typeface="Calibri" pitchFamily="34" charset="0"/>
              <a:cs typeface="Calibri" pitchFamily="34" charset="0"/>
            </a:endParaRPr>
          </a:p>
          <a:p>
            <a:pPr algn="just"/>
            <a:r>
              <a:rPr lang="en-US" sz="2000" dirty="0">
                <a:latin typeface="Calibri" pitchFamily="34" charset="0"/>
                <a:cs typeface="Calibri" pitchFamily="34" charset="0"/>
              </a:rPr>
              <a:t>Usually, around 300-400 of the start-ups fund themselves with the angel funding in a </a:t>
            </a:r>
            <a:r>
              <a:rPr lang="en-US" sz="2000" dirty="0" smtClean="0">
                <a:latin typeface="Calibri" pitchFamily="34" charset="0"/>
                <a:cs typeface="Calibri" pitchFamily="34" charset="0"/>
              </a:rPr>
              <a:t>year.</a:t>
            </a:r>
          </a:p>
          <a:p>
            <a:pPr algn="just"/>
            <a:endParaRPr lang="en-US" sz="2000" dirty="0" smtClean="0">
              <a:latin typeface="Calibri" pitchFamily="34" charset="0"/>
              <a:cs typeface="Calibri" pitchFamily="34" charset="0"/>
            </a:endParaRPr>
          </a:p>
          <a:p>
            <a:pPr algn="just"/>
            <a:r>
              <a:rPr lang="en-US" sz="2000" dirty="0" smtClean="0">
                <a:latin typeface="Calibri" pitchFamily="34" charset="0"/>
                <a:cs typeface="Calibri" pitchFamily="34" charset="0"/>
              </a:rPr>
              <a:t>The</a:t>
            </a:r>
            <a:r>
              <a:rPr lang="en-US" sz="2000" dirty="0">
                <a:latin typeface="Calibri" pitchFamily="34" charset="0"/>
                <a:cs typeface="Calibri" pitchFamily="34" charset="0"/>
              </a:rPr>
              <a:t> Income Tax Department has exempted the Angel investors, subject to specific conditions that are laid down by </a:t>
            </a:r>
            <a:r>
              <a:rPr lang="en-US" sz="2000" dirty="0" smtClean="0">
                <a:latin typeface="Calibri" pitchFamily="34" charset="0"/>
                <a:cs typeface="Calibri" pitchFamily="34" charset="0"/>
              </a:rPr>
              <a:t>the DPIIT, </a:t>
            </a:r>
            <a:r>
              <a:rPr lang="en-US" sz="2000" dirty="0">
                <a:latin typeface="Calibri" pitchFamily="34" charset="0"/>
                <a:cs typeface="Calibri" pitchFamily="34" charset="0"/>
              </a:rPr>
              <a:t>which has offered substantial relief to early-stage investors.</a:t>
            </a:r>
          </a:p>
          <a:p>
            <a:endParaRPr lang="en-US" dirty="0"/>
          </a:p>
        </p:txBody>
      </p:sp>
    </p:spTree>
    <p:extLst>
      <p:ext uri="{BB962C8B-B14F-4D97-AF65-F5344CB8AC3E}">
        <p14:creationId xmlns="" xmlns:p14="http://schemas.microsoft.com/office/powerpoint/2010/main" val="20021806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476672"/>
            <a:ext cx="7488831" cy="6001643"/>
          </a:xfrm>
          <a:prstGeom prst="rect">
            <a:avLst/>
          </a:prstGeom>
          <a:noFill/>
        </p:spPr>
        <p:txBody>
          <a:bodyPr wrap="square" rtlCol="0">
            <a:spAutoFit/>
          </a:bodyPr>
          <a:lstStyle/>
          <a:p>
            <a:r>
              <a:rPr lang="en-US" sz="2400" b="1" dirty="0" smtClean="0">
                <a:latin typeface="Calibri" pitchFamily="34" charset="0"/>
                <a:cs typeface="Calibri" pitchFamily="34" charset="0"/>
              </a:rPr>
              <a:t>DEFINITION OF STARTUP AS DEFINED ON DPIIT PORTAL</a:t>
            </a:r>
          </a:p>
          <a:p>
            <a:r>
              <a:rPr lang="en-US" b="1" dirty="0" smtClean="0">
                <a:latin typeface="Calibri" pitchFamily="34" charset="0"/>
                <a:cs typeface="Calibri" pitchFamily="34" charset="0"/>
              </a:rPr>
              <a:t>(Official Gazette dated- 06/07/2021)</a:t>
            </a:r>
          </a:p>
          <a:p>
            <a:endParaRPr lang="en-US" dirty="0">
              <a:latin typeface="Calibri" pitchFamily="34" charset="0"/>
              <a:cs typeface="Calibri" pitchFamily="34" charset="0"/>
            </a:endParaRPr>
          </a:p>
          <a:p>
            <a:r>
              <a:rPr lang="en-US" dirty="0">
                <a:latin typeface="Calibri" pitchFamily="34" charset="0"/>
                <a:cs typeface="Calibri" pitchFamily="34" charset="0"/>
              </a:rPr>
              <a:t>An entity shall be considered as a Startup:</a:t>
            </a:r>
          </a:p>
          <a:p>
            <a:pPr marL="342900" lvl="0" indent="-342900">
              <a:buFont typeface="+mj-lt"/>
              <a:buAutoNum type="arabicPeriod"/>
            </a:pPr>
            <a:r>
              <a:rPr lang="en-US" b="1" dirty="0" err="1" smtClean="0">
                <a:latin typeface="Calibri" pitchFamily="34" charset="0"/>
                <a:cs typeface="Calibri" pitchFamily="34" charset="0"/>
              </a:rPr>
              <a:t>Upto</a:t>
            </a:r>
            <a:r>
              <a:rPr lang="en-US" b="1" dirty="0" smtClean="0">
                <a:latin typeface="Calibri" pitchFamily="34" charset="0"/>
                <a:cs typeface="Calibri" pitchFamily="34" charset="0"/>
              </a:rPr>
              <a:t> </a:t>
            </a:r>
            <a:r>
              <a:rPr lang="en-US" b="1" dirty="0">
                <a:latin typeface="Calibri" pitchFamily="34" charset="0"/>
                <a:cs typeface="Calibri" pitchFamily="34" charset="0"/>
              </a:rPr>
              <a:t>a period of ten years </a:t>
            </a:r>
            <a:r>
              <a:rPr lang="en-US" dirty="0">
                <a:latin typeface="Calibri" pitchFamily="34" charset="0"/>
                <a:cs typeface="Calibri" pitchFamily="34" charset="0"/>
              </a:rPr>
              <a:t>from the date of incorporation/ registration, if it is incorporated as a </a:t>
            </a:r>
            <a:r>
              <a:rPr lang="en-US" b="1" dirty="0">
                <a:latin typeface="Calibri" pitchFamily="34" charset="0"/>
                <a:cs typeface="Calibri" pitchFamily="34" charset="0"/>
              </a:rPr>
              <a:t>private limited company </a:t>
            </a:r>
            <a:r>
              <a:rPr lang="en-US" dirty="0">
                <a:latin typeface="Calibri" pitchFamily="34" charset="0"/>
                <a:cs typeface="Calibri" pitchFamily="34" charset="0"/>
              </a:rPr>
              <a:t>(as defined in the Companies Act, 2013) or registered as a </a:t>
            </a:r>
            <a:r>
              <a:rPr lang="en-US" b="1" dirty="0">
                <a:latin typeface="Calibri" pitchFamily="34" charset="0"/>
                <a:cs typeface="Calibri" pitchFamily="34" charset="0"/>
              </a:rPr>
              <a:t>partnership firm </a:t>
            </a:r>
            <a:r>
              <a:rPr lang="en-US" dirty="0">
                <a:latin typeface="Calibri" pitchFamily="34" charset="0"/>
                <a:cs typeface="Calibri" pitchFamily="34" charset="0"/>
              </a:rPr>
              <a:t>(registered under section 59 of the Partnership Act, 1932) or a </a:t>
            </a:r>
            <a:r>
              <a:rPr lang="en-US" b="1" dirty="0">
                <a:latin typeface="Calibri" pitchFamily="34" charset="0"/>
                <a:cs typeface="Calibri" pitchFamily="34" charset="0"/>
              </a:rPr>
              <a:t>limited liability partnership </a:t>
            </a:r>
            <a:r>
              <a:rPr lang="en-US" dirty="0">
                <a:latin typeface="Calibri" pitchFamily="34" charset="0"/>
                <a:cs typeface="Calibri" pitchFamily="34" charset="0"/>
              </a:rPr>
              <a:t>(under the Limited Liability Partnership Act, 2008) in India.</a:t>
            </a:r>
          </a:p>
          <a:p>
            <a:pPr marL="342900" lvl="0" indent="-342900">
              <a:buFont typeface="+mj-lt"/>
              <a:buAutoNum type="arabicPeriod"/>
            </a:pPr>
            <a:r>
              <a:rPr lang="en-US" b="1" dirty="0" smtClean="0">
                <a:latin typeface="Calibri" pitchFamily="34" charset="0"/>
                <a:cs typeface="Calibri" pitchFamily="34" charset="0"/>
              </a:rPr>
              <a:t>Turnover</a:t>
            </a:r>
            <a:r>
              <a:rPr lang="en-US" dirty="0" smtClean="0">
                <a:latin typeface="Calibri" pitchFamily="34" charset="0"/>
                <a:cs typeface="Calibri" pitchFamily="34" charset="0"/>
              </a:rPr>
              <a:t> </a:t>
            </a:r>
            <a:r>
              <a:rPr lang="en-US" dirty="0">
                <a:latin typeface="Calibri" pitchFamily="34" charset="0"/>
                <a:cs typeface="Calibri" pitchFamily="34" charset="0"/>
              </a:rPr>
              <a:t>of the entity for any of the financial years since incorporation/ registration has </a:t>
            </a:r>
            <a:r>
              <a:rPr lang="en-US" b="1" dirty="0">
                <a:latin typeface="Calibri" pitchFamily="34" charset="0"/>
                <a:cs typeface="Calibri" pitchFamily="34" charset="0"/>
              </a:rPr>
              <a:t>not exceeded one hundred </a:t>
            </a:r>
            <a:r>
              <a:rPr lang="en-US" b="1" dirty="0" err="1">
                <a:latin typeface="Calibri" pitchFamily="34" charset="0"/>
                <a:cs typeface="Calibri" pitchFamily="34" charset="0"/>
              </a:rPr>
              <a:t>crore</a:t>
            </a:r>
            <a:r>
              <a:rPr lang="en-US" b="1" dirty="0">
                <a:latin typeface="Calibri" pitchFamily="34" charset="0"/>
                <a:cs typeface="Calibri" pitchFamily="34" charset="0"/>
              </a:rPr>
              <a:t> rupees</a:t>
            </a:r>
            <a:r>
              <a:rPr lang="en-US" dirty="0">
                <a:latin typeface="Calibri" pitchFamily="34" charset="0"/>
                <a:cs typeface="Calibri" pitchFamily="34" charset="0"/>
              </a:rPr>
              <a:t>.</a:t>
            </a:r>
          </a:p>
          <a:p>
            <a:pPr marL="342900" lvl="0" indent="-342900">
              <a:buFont typeface="+mj-lt"/>
              <a:buAutoNum type="arabicPeriod"/>
            </a:pPr>
            <a:r>
              <a:rPr lang="en-US" dirty="0" smtClean="0">
                <a:latin typeface="Calibri" pitchFamily="34" charset="0"/>
                <a:cs typeface="Calibri" pitchFamily="34" charset="0"/>
              </a:rPr>
              <a:t>Entity </a:t>
            </a:r>
            <a:r>
              <a:rPr lang="en-US" dirty="0">
                <a:latin typeface="Calibri" pitchFamily="34" charset="0"/>
                <a:cs typeface="Calibri" pitchFamily="34" charset="0"/>
              </a:rPr>
              <a:t>is </a:t>
            </a:r>
            <a:r>
              <a:rPr lang="en-US" b="1" dirty="0">
                <a:latin typeface="Calibri" pitchFamily="34" charset="0"/>
                <a:cs typeface="Calibri" pitchFamily="34" charset="0"/>
              </a:rPr>
              <a:t>working towards innovation, development </a:t>
            </a:r>
            <a:r>
              <a:rPr lang="en-US" dirty="0">
                <a:latin typeface="Calibri" pitchFamily="34" charset="0"/>
                <a:cs typeface="Calibri" pitchFamily="34" charset="0"/>
              </a:rPr>
              <a:t>or improvement of products or processes or services, or if it is a scalable business model with a high potential of employment generation or wealth creation</a:t>
            </a:r>
            <a:r>
              <a:rPr lang="en-US" dirty="0" smtClean="0">
                <a:latin typeface="Calibri" pitchFamily="34" charset="0"/>
                <a:cs typeface="Calibri" pitchFamily="34" charset="0"/>
              </a:rPr>
              <a:t>.</a:t>
            </a:r>
          </a:p>
          <a:p>
            <a:pPr lvl="0"/>
            <a:endParaRPr lang="en-US" dirty="0">
              <a:latin typeface="Calibri" pitchFamily="34" charset="0"/>
              <a:cs typeface="Calibri" pitchFamily="34" charset="0"/>
            </a:endParaRPr>
          </a:p>
          <a:p>
            <a:r>
              <a:rPr lang="en-US" dirty="0">
                <a:latin typeface="Calibri" pitchFamily="34" charset="0"/>
                <a:cs typeface="Calibri" pitchFamily="34" charset="0"/>
              </a:rPr>
              <a:t>Provided that an entity </a:t>
            </a:r>
            <a:r>
              <a:rPr lang="en-US" b="1" dirty="0">
                <a:latin typeface="Calibri" pitchFamily="34" charset="0"/>
                <a:cs typeface="Calibri" pitchFamily="34" charset="0"/>
              </a:rPr>
              <a:t>formed by splitting up </a:t>
            </a:r>
            <a:r>
              <a:rPr lang="en-US" dirty="0">
                <a:latin typeface="Calibri" pitchFamily="34" charset="0"/>
                <a:cs typeface="Calibri" pitchFamily="34" charset="0"/>
              </a:rPr>
              <a:t>or reconstruction of an existing business shall </a:t>
            </a:r>
            <a:r>
              <a:rPr lang="en-US" b="1" dirty="0">
                <a:latin typeface="Calibri" pitchFamily="34" charset="0"/>
                <a:cs typeface="Calibri" pitchFamily="34" charset="0"/>
              </a:rPr>
              <a:t>not be considered a ‘Startup</a:t>
            </a:r>
            <a:r>
              <a:rPr lang="en-US" dirty="0" smtClean="0">
                <a:latin typeface="Calibri" pitchFamily="34" charset="0"/>
                <a:cs typeface="Calibri" pitchFamily="34" charset="0"/>
              </a:rPr>
              <a:t>’.</a:t>
            </a:r>
            <a:endParaRPr lang="en-US" dirty="0">
              <a:latin typeface="Calibri" pitchFamily="34" charset="0"/>
              <a:cs typeface="Calibri" pitchFamily="34" charset="0"/>
            </a:endParaRPr>
          </a:p>
          <a:p>
            <a:r>
              <a:rPr lang="en-US" dirty="0">
                <a:latin typeface="Calibri" pitchFamily="34" charset="0"/>
                <a:cs typeface="Calibri" pitchFamily="34" charset="0"/>
              </a:rPr>
              <a:t>An entity shall </a:t>
            </a:r>
            <a:r>
              <a:rPr lang="en-US" b="1" dirty="0">
                <a:latin typeface="Calibri" pitchFamily="34" charset="0"/>
                <a:cs typeface="Calibri" pitchFamily="34" charset="0"/>
              </a:rPr>
              <a:t>cease to be a Startup on completion of ten years </a:t>
            </a:r>
            <a:r>
              <a:rPr lang="en-US" dirty="0">
                <a:latin typeface="Calibri" pitchFamily="34" charset="0"/>
                <a:cs typeface="Calibri" pitchFamily="34" charset="0"/>
              </a:rPr>
              <a:t>from the date of its incorporation/ registration or if its turnover for any previous year exceeds one hundred </a:t>
            </a:r>
            <a:r>
              <a:rPr lang="en-US" dirty="0" err="1">
                <a:latin typeface="Calibri" pitchFamily="34" charset="0"/>
                <a:cs typeface="Calibri" pitchFamily="34" charset="0"/>
              </a:rPr>
              <a:t>crore</a:t>
            </a:r>
            <a:r>
              <a:rPr lang="en-US" dirty="0">
                <a:latin typeface="Calibri" pitchFamily="34" charset="0"/>
                <a:cs typeface="Calibri" pitchFamily="34" charset="0"/>
              </a:rPr>
              <a:t> rupees.</a:t>
            </a:r>
          </a:p>
          <a:p>
            <a:endParaRPr lang="en-US" dirty="0"/>
          </a:p>
        </p:txBody>
      </p:sp>
    </p:spTree>
    <p:extLst>
      <p:ext uri="{BB962C8B-B14F-4D97-AF65-F5344CB8AC3E}">
        <p14:creationId xmlns="" xmlns:p14="http://schemas.microsoft.com/office/powerpoint/2010/main" val="767479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42976" y="692696"/>
            <a:ext cx="7543800" cy="4952592"/>
          </a:xfrm>
        </p:spPr>
        <p:txBody>
          <a:bodyPr>
            <a:normAutofit lnSpcReduction="10000"/>
          </a:bodyPr>
          <a:lstStyle/>
          <a:p>
            <a:pPr algn="just">
              <a:buNone/>
            </a:pPr>
            <a:endParaRPr lang="en-IN" b="1" dirty="0" smtClean="0">
              <a:solidFill>
                <a:schemeClr val="tx1"/>
              </a:solidFill>
              <a:latin typeface="Calibri" pitchFamily="34" charset="0"/>
            </a:endParaRPr>
          </a:p>
          <a:p>
            <a:pPr algn="just">
              <a:buNone/>
            </a:pPr>
            <a:r>
              <a:rPr lang="en-IN" b="1" dirty="0" smtClean="0">
                <a:solidFill>
                  <a:schemeClr val="tx1"/>
                </a:solidFill>
                <a:latin typeface="Calibri" pitchFamily="34" charset="0"/>
              </a:rPr>
              <a:t>-Other MAJOR EXEMPTIONS:</a:t>
            </a:r>
          </a:p>
          <a:p>
            <a:pPr algn="just">
              <a:buNone/>
            </a:pPr>
            <a:endParaRPr lang="en-IN" b="1" dirty="0" smtClean="0">
              <a:solidFill>
                <a:schemeClr val="tx1"/>
              </a:solidFill>
              <a:latin typeface="Calibri" pitchFamily="34" charset="0"/>
            </a:endParaRPr>
          </a:p>
          <a:p>
            <a:pPr algn="just">
              <a:buNone/>
            </a:pPr>
            <a:r>
              <a:rPr lang="en-IN" b="1" dirty="0" smtClean="0">
                <a:solidFill>
                  <a:schemeClr val="tx1"/>
                </a:solidFill>
                <a:latin typeface="Calibri" pitchFamily="34" charset="0"/>
              </a:rPr>
              <a:t>EASY WINDING OF COMPANY:</a:t>
            </a:r>
            <a:r>
              <a:rPr lang="en-IN" dirty="0" smtClean="0">
                <a:solidFill>
                  <a:schemeClr val="tx1"/>
                </a:solidFill>
                <a:latin typeface="Calibri" pitchFamily="34" charset="0"/>
              </a:rPr>
              <a:t> </a:t>
            </a:r>
            <a:r>
              <a:rPr lang="en-IN" sz="2200" dirty="0" smtClean="0">
                <a:solidFill>
                  <a:schemeClr val="tx1"/>
                </a:solidFill>
                <a:latin typeface="Calibri" pitchFamily="34" charset="0"/>
              </a:rPr>
              <a:t>In 90 days under Insolvency &amp; Bankruptcy Code, 2016.</a:t>
            </a:r>
          </a:p>
          <a:p>
            <a:pPr algn="just">
              <a:buNone/>
            </a:pPr>
            <a:endParaRPr lang="en-IN" dirty="0" smtClean="0">
              <a:solidFill>
                <a:schemeClr val="tx1"/>
              </a:solidFill>
              <a:latin typeface="Calibri" pitchFamily="34" charset="0"/>
            </a:endParaRPr>
          </a:p>
          <a:p>
            <a:pPr algn="just">
              <a:buNone/>
            </a:pPr>
            <a:r>
              <a:rPr lang="en-IN" b="1" dirty="0" smtClean="0">
                <a:solidFill>
                  <a:schemeClr val="tx1"/>
                </a:solidFill>
                <a:latin typeface="Calibri" pitchFamily="34" charset="0"/>
              </a:rPr>
              <a:t>STARTUP PATENT APPLICATION &amp; IPR PROTECTION: </a:t>
            </a:r>
            <a:r>
              <a:rPr lang="en-IN" sz="2200" dirty="0" smtClean="0">
                <a:solidFill>
                  <a:schemeClr val="tx1"/>
                </a:solidFill>
                <a:latin typeface="Calibri" pitchFamily="34" charset="0"/>
              </a:rPr>
              <a:t>Fast track patent application with up to 80% rebate in filling patents.</a:t>
            </a:r>
          </a:p>
          <a:p>
            <a:pPr algn="just">
              <a:buNone/>
            </a:pPr>
            <a:endParaRPr lang="en-IN" dirty="0" smtClean="0">
              <a:solidFill>
                <a:schemeClr val="tx1"/>
              </a:solidFill>
              <a:latin typeface="Calibri" pitchFamily="34" charset="0"/>
            </a:endParaRPr>
          </a:p>
          <a:p>
            <a:pPr algn="just">
              <a:buNone/>
            </a:pPr>
            <a:r>
              <a:rPr lang="en-IN" b="1" dirty="0" smtClean="0">
                <a:solidFill>
                  <a:schemeClr val="tx1"/>
                </a:solidFill>
                <a:latin typeface="Calibri" pitchFamily="34" charset="0"/>
              </a:rPr>
              <a:t>EASIER PUBLIC PROCUREMENT NORMS:</a:t>
            </a:r>
            <a:r>
              <a:rPr lang="en-IN" dirty="0" smtClean="0">
                <a:solidFill>
                  <a:schemeClr val="tx1"/>
                </a:solidFill>
                <a:latin typeface="Calibri" pitchFamily="34" charset="0"/>
              </a:rPr>
              <a:t> </a:t>
            </a:r>
            <a:r>
              <a:rPr lang="en-IN" sz="2200" dirty="0" smtClean="0">
                <a:solidFill>
                  <a:schemeClr val="tx1"/>
                </a:solidFill>
                <a:latin typeface="Calibri" pitchFamily="34" charset="0"/>
              </a:rPr>
              <a:t>Exemption from requirement of earnest money deposit, prior turnover and experience requirements in government tenders.</a:t>
            </a:r>
            <a:endParaRPr lang="en-IN" dirty="0" smtClean="0">
              <a:solidFill>
                <a:schemeClr val="tx1"/>
              </a:solidFill>
              <a:latin typeface="Calibri" pitchFamily="34" charset="0"/>
            </a:endParaRPr>
          </a:p>
          <a:p>
            <a:pPr algn="just">
              <a:buNone/>
            </a:pPr>
            <a:endParaRPr lang="en-IN" dirty="0" smtClean="0">
              <a:solidFill>
                <a:schemeClr val="tx1"/>
              </a:solidFill>
              <a:latin typeface="Calibri" pitchFamily="34" charset="0"/>
            </a:endParaRPr>
          </a:p>
          <a:p>
            <a:pPr algn="just">
              <a:buNone/>
            </a:pPr>
            <a:endParaRPr lang="en-IN" dirty="0" smtClean="0">
              <a:latin typeface="Calibri" pitchFamily="34" charset="0"/>
            </a:endParaRPr>
          </a:p>
          <a:p>
            <a:pPr algn="just">
              <a:buNone/>
            </a:pPr>
            <a:endParaRPr lang="en-IN" dirty="0" smtClean="0">
              <a:latin typeface="Calibri" pitchFamily="34" charset="0"/>
            </a:endParaRPr>
          </a:p>
          <a:p>
            <a:endParaRPr lang="en-IN" dirty="0"/>
          </a:p>
        </p:txBody>
      </p:sp>
      <p:pic>
        <p:nvPicPr>
          <p:cNvPr id="5" name="Picture 4" descr="ipr.png"/>
          <p:cNvPicPr>
            <a:picLocks noChangeAspect="1"/>
          </p:cNvPicPr>
          <p:nvPr/>
        </p:nvPicPr>
        <p:blipFill>
          <a:blip r:embed="rId2">
            <a:lum bright="-6000" contrast="-18000"/>
          </a:blip>
          <a:srcRect l="19280" r="15167"/>
          <a:stretch>
            <a:fillRect/>
          </a:stretch>
        </p:blipFill>
        <p:spPr>
          <a:xfrm>
            <a:off x="5857884" y="4714884"/>
            <a:ext cx="2428892" cy="12287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642918"/>
            <a:ext cx="7500990" cy="5016758"/>
          </a:xfrm>
          <a:prstGeom prst="rect">
            <a:avLst/>
          </a:prstGeom>
          <a:noFill/>
        </p:spPr>
        <p:txBody>
          <a:bodyPr wrap="square" rtlCol="0">
            <a:spAutoFit/>
          </a:bodyPr>
          <a:lstStyle/>
          <a:p>
            <a:r>
              <a:rPr lang="en-IN" sz="2400" b="1" dirty="0" smtClean="0">
                <a:latin typeface="Calibri" pitchFamily="34" charset="0"/>
              </a:rPr>
              <a:t>START UP MP</a:t>
            </a:r>
          </a:p>
          <a:p>
            <a:endParaRPr lang="en-IN" dirty="0" smtClean="0">
              <a:latin typeface="Calibri" pitchFamily="34" charset="0"/>
            </a:endParaRPr>
          </a:p>
          <a:p>
            <a:r>
              <a:rPr lang="en-IN" sz="2000" dirty="0" smtClean="0">
                <a:latin typeface="Calibri" pitchFamily="34" charset="0"/>
              </a:rPr>
              <a:t>Madhya Pradesh is the second largest state in the country in terms of area and is in the category of leading states in economic development. To boost innovation-driven entrepreneurial culture and to inculcate the spirit of innovation among the immensely talented youth of Madhya Pradesh, </a:t>
            </a:r>
            <a:r>
              <a:rPr lang="en-IN" sz="2000" dirty="0" err="1" smtClean="0">
                <a:latin typeface="Calibri" pitchFamily="34" charset="0"/>
              </a:rPr>
              <a:t>GoMP</a:t>
            </a:r>
            <a:r>
              <a:rPr lang="en-IN" sz="2000" dirty="0" smtClean="0">
                <a:latin typeface="Calibri" pitchFamily="34" charset="0"/>
              </a:rPr>
              <a:t> has been making efforts to create a conducive environment to promote entrepreneurship in the state.</a:t>
            </a:r>
          </a:p>
          <a:p>
            <a:endParaRPr lang="en-IN" sz="2000" dirty="0" smtClean="0">
              <a:latin typeface="Calibri" pitchFamily="34" charset="0"/>
            </a:endParaRPr>
          </a:p>
          <a:p>
            <a:r>
              <a:rPr lang="en-IN" sz="2000" dirty="0" smtClean="0">
                <a:latin typeface="Calibri" pitchFamily="34" charset="0"/>
              </a:rPr>
              <a:t>It has been the endeavour of </a:t>
            </a:r>
            <a:r>
              <a:rPr lang="en-IN" sz="2000" dirty="0" err="1" smtClean="0">
                <a:latin typeface="Calibri" pitchFamily="34" charset="0"/>
              </a:rPr>
              <a:t>GoMP</a:t>
            </a:r>
            <a:r>
              <a:rPr lang="en-IN" sz="2000" dirty="0" smtClean="0">
                <a:latin typeface="Calibri" pitchFamily="34" charset="0"/>
              </a:rPr>
              <a:t> to steer youth-led innovation and to generate maximum employment. The State Government’s approach is to institutionalise the culture of start-up through academic interventions at school and college level and to create an enabling ecosystem by connecting start-ups, investors, incubators and other stakeholders.</a:t>
            </a:r>
          </a:p>
          <a:p>
            <a:endParaRPr lang="en-IN" dirty="0"/>
          </a:p>
        </p:txBody>
      </p:sp>
      <p:pic>
        <p:nvPicPr>
          <p:cNvPr id="5" name="Picture 2"/>
          <p:cNvPicPr>
            <a:picLocks noChangeAspect="1" noChangeArrowheads="1"/>
          </p:cNvPicPr>
          <p:nvPr/>
        </p:nvPicPr>
        <p:blipFill>
          <a:blip r:embed="rId2">
            <a:lum bright="-13000" contrast="-3000"/>
          </a:blip>
          <a:srcRect l="2900" t="19889" r="43232" b="67680"/>
          <a:stretch>
            <a:fillRect/>
          </a:stretch>
        </p:blipFill>
        <p:spPr bwMode="auto">
          <a:xfrm>
            <a:off x="4572000" y="5286388"/>
            <a:ext cx="3714776" cy="6429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57224" y="642918"/>
            <a:ext cx="7429552" cy="3231654"/>
          </a:xfrm>
          <a:prstGeom prst="rect">
            <a:avLst/>
          </a:prstGeom>
          <a:noFill/>
        </p:spPr>
        <p:txBody>
          <a:bodyPr wrap="square" rtlCol="0">
            <a:spAutoFit/>
          </a:bodyPr>
          <a:lstStyle/>
          <a:p>
            <a:r>
              <a:rPr lang="en-IN" sz="2400" b="1" dirty="0" smtClean="0">
                <a:latin typeface="Calibri" pitchFamily="34" charset="0"/>
              </a:rPr>
              <a:t>MP STARTUP CENTER</a:t>
            </a:r>
          </a:p>
          <a:p>
            <a:endParaRPr lang="en-IN" sz="2000" dirty="0" smtClean="0">
              <a:latin typeface="Calibri" pitchFamily="34" charset="0"/>
            </a:endParaRPr>
          </a:p>
          <a:p>
            <a:pPr algn="just"/>
            <a:r>
              <a:rPr lang="en-IN" sz="2000" dirty="0" smtClean="0">
                <a:latin typeface="Calibri" pitchFamily="34" charset="0"/>
              </a:rPr>
              <a:t>Establishment of Start-up centre with subject matter experts under the patronage and aegis of Madhya Pradesh </a:t>
            </a:r>
            <a:r>
              <a:rPr lang="en-IN" sz="2000" dirty="0" err="1" smtClean="0">
                <a:latin typeface="Calibri" pitchFamily="34" charset="0"/>
              </a:rPr>
              <a:t>Laghu</a:t>
            </a:r>
            <a:r>
              <a:rPr lang="en-IN" sz="2000" dirty="0" smtClean="0">
                <a:latin typeface="Calibri" pitchFamily="34" charset="0"/>
              </a:rPr>
              <a:t> </a:t>
            </a:r>
            <a:r>
              <a:rPr lang="en-IN" sz="2000" dirty="0" err="1" smtClean="0">
                <a:latin typeface="Calibri" pitchFamily="34" charset="0"/>
              </a:rPr>
              <a:t>Udyog</a:t>
            </a:r>
            <a:r>
              <a:rPr lang="en-IN" sz="2000" dirty="0" smtClean="0">
                <a:latin typeface="Calibri" pitchFamily="34" charset="0"/>
              </a:rPr>
              <a:t> Nigam (MPLUN) for facilitation and providing necessary support to start-ups in the state, also providing an institutional platform and providing them ample opportunities in global and local market/events/workshops etc. The centre will act as a dedicated agency for promoting, strengthening and facilitating the start-up ecosystem in the state.</a:t>
            </a:r>
            <a:endParaRPr lang="en-IN" sz="2000" dirty="0">
              <a:latin typeface="Calibri" pitchFamily="34" charset="0"/>
            </a:endParaRPr>
          </a:p>
        </p:txBody>
      </p:sp>
      <p:pic>
        <p:nvPicPr>
          <p:cNvPr id="7" name="Picture 6" descr="MP.png"/>
          <p:cNvPicPr>
            <a:picLocks noChangeAspect="1"/>
          </p:cNvPicPr>
          <p:nvPr/>
        </p:nvPicPr>
        <p:blipFill>
          <a:blip r:embed="rId2">
            <a:lum bright="-4000" contrast="-14000"/>
          </a:blip>
          <a:srcRect l="21566" r="25718"/>
          <a:stretch>
            <a:fillRect/>
          </a:stretch>
        </p:blipFill>
        <p:spPr>
          <a:xfrm>
            <a:off x="6143636" y="3929066"/>
            <a:ext cx="2071702" cy="202146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785794"/>
            <a:ext cx="7429552" cy="5940088"/>
          </a:xfrm>
          <a:prstGeom prst="rect">
            <a:avLst/>
          </a:prstGeom>
          <a:noFill/>
        </p:spPr>
        <p:txBody>
          <a:bodyPr wrap="square" rtlCol="0">
            <a:spAutoFit/>
          </a:bodyPr>
          <a:lstStyle/>
          <a:p>
            <a:pPr algn="just"/>
            <a:r>
              <a:rPr lang="en-IN" sz="2400" b="1" dirty="0" smtClean="0">
                <a:latin typeface="Calibri" pitchFamily="34" charset="0"/>
              </a:rPr>
              <a:t>FINANCIAL  ASSISTANCE</a:t>
            </a:r>
          </a:p>
          <a:p>
            <a:endParaRPr lang="en-IN" sz="2000" b="1" dirty="0" smtClean="0">
              <a:latin typeface="Calibri" pitchFamily="34" charset="0"/>
            </a:endParaRPr>
          </a:p>
          <a:p>
            <a:pPr algn="just">
              <a:buClr>
                <a:schemeClr val="accent1"/>
              </a:buClr>
              <a:buFont typeface="Wingdings" pitchFamily="2" charset="2"/>
              <a:buChar char="q"/>
            </a:pPr>
            <a:r>
              <a:rPr lang="en-IN" sz="2000" dirty="0" smtClean="0">
                <a:latin typeface="Calibri" pitchFamily="34" charset="0"/>
              </a:rPr>
              <a:t>For a </a:t>
            </a:r>
            <a:r>
              <a:rPr lang="en-IN" sz="2000" b="1" dirty="0" smtClean="0">
                <a:latin typeface="Calibri" pitchFamily="34" charset="0"/>
              </a:rPr>
              <a:t>start-up that has received funds/investments </a:t>
            </a:r>
            <a:r>
              <a:rPr lang="en-IN" sz="2000" dirty="0" smtClean="0">
                <a:latin typeface="Calibri" pitchFamily="34" charset="0"/>
              </a:rPr>
              <a:t>from a financial             institution recognized by SEBI/RBI, assistance will be given at the rate of 15% maximum </a:t>
            </a:r>
            <a:r>
              <a:rPr lang="en-IN" sz="2000" dirty="0" err="1" smtClean="0">
                <a:latin typeface="Calibri" pitchFamily="34" charset="0"/>
              </a:rPr>
              <a:t>upto</a:t>
            </a:r>
            <a:r>
              <a:rPr lang="en-IN" sz="2000" dirty="0" smtClean="0">
                <a:latin typeface="Calibri" pitchFamily="34" charset="0"/>
              </a:rPr>
              <a:t> Rs.15 </a:t>
            </a:r>
            <a:r>
              <a:rPr lang="en-IN" sz="2000" dirty="0" err="1" smtClean="0">
                <a:latin typeface="Calibri" pitchFamily="34" charset="0"/>
              </a:rPr>
              <a:t>lakh</a:t>
            </a:r>
            <a:r>
              <a:rPr lang="en-IN" sz="2000" dirty="0" smtClean="0">
                <a:latin typeface="Calibri" pitchFamily="34" charset="0"/>
              </a:rPr>
              <a:t>, of the first investment received. This assistance will be payable at the rate of 15% separately for each of the investments received over a maximum of four stages during the life of the start-up.</a:t>
            </a:r>
          </a:p>
          <a:p>
            <a:pPr algn="just">
              <a:buClr>
                <a:schemeClr val="accent1"/>
              </a:buClr>
            </a:pPr>
            <a:r>
              <a:rPr lang="en-IN" sz="2000" dirty="0" smtClean="0">
                <a:latin typeface="Calibri" pitchFamily="34" charset="0"/>
              </a:rPr>
              <a:t>In the above context, assistance of Rs. 5 </a:t>
            </a:r>
            <a:r>
              <a:rPr lang="en-IN" sz="2000" dirty="0" err="1" smtClean="0">
                <a:latin typeface="Calibri" pitchFamily="34" charset="0"/>
              </a:rPr>
              <a:t>lakh</a:t>
            </a:r>
            <a:r>
              <a:rPr lang="en-IN" sz="2000" dirty="0" smtClean="0">
                <a:latin typeface="Calibri" pitchFamily="34" charset="0"/>
              </a:rPr>
              <a:t> will be given to the concerned incubators located in MP.</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dirty="0" smtClean="0">
                <a:latin typeface="Calibri" pitchFamily="34" charset="0"/>
              </a:rPr>
              <a:t>Additional 20 percent assistance to </a:t>
            </a:r>
            <a:r>
              <a:rPr lang="en-IN" sz="2000" b="1" dirty="0" err="1" smtClean="0">
                <a:latin typeface="Calibri" pitchFamily="34" charset="0"/>
              </a:rPr>
              <a:t>Startups</a:t>
            </a:r>
            <a:r>
              <a:rPr lang="en-IN" sz="2000" b="1" dirty="0" smtClean="0">
                <a:latin typeface="Calibri" pitchFamily="34" charset="0"/>
              </a:rPr>
              <a:t> set up by Women</a:t>
            </a:r>
            <a:r>
              <a:rPr lang="en-IN" sz="2000" dirty="0" smtClean="0">
                <a:latin typeface="Calibri" pitchFamily="34" charset="0"/>
              </a:rPr>
              <a:t>.</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b="1" dirty="0" smtClean="0">
                <a:latin typeface="Calibri" pitchFamily="34" charset="0"/>
              </a:rPr>
              <a:t>Event Organizing Assistance </a:t>
            </a:r>
            <a:r>
              <a:rPr lang="en-IN" sz="2000" dirty="0" smtClean="0">
                <a:latin typeface="Calibri" pitchFamily="34" charset="0"/>
              </a:rPr>
              <a:t>– Assistance of Rs. 5 </a:t>
            </a:r>
            <a:r>
              <a:rPr lang="en-IN" sz="2000" dirty="0" err="1" smtClean="0">
                <a:latin typeface="Calibri" pitchFamily="34" charset="0"/>
              </a:rPr>
              <a:t>lakh</a:t>
            </a:r>
            <a:r>
              <a:rPr lang="en-IN" sz="2000" dirty="0" smtClean="0">
                <a:latin typeface="Calibri" pitchFamily="34" charset="0"/>
              </a:rPr>
              <a:t> per event to incubators located in MP for organizing events related to start-ups not exceeding Rs. 20 </a:t>
            </a:r>
            <a:r>
              <a:rPr lang="en-IN" sz="2000" dirty="0" err="1" smtClean="0">
                <a:latin typeface="Calibri" pitchFamily="34" charset="0"/>
              </a:rPr>
              <a:t>lakh</a:t>
            </a:r>
            <a:r>
              <a:rPr lang="en-IN" sz="2000" dirty="0" smtClean="0">
                <a:latin typeface="Calibri" pitchFamily="34" charset="0"/>
              </a:rPr>
              <a:t> per annum.</a:t>
            </a:r>
          </a:p>
          <a:p>
            <a:pPr algn="just"/>
            <a:endParaRPr lang="en-IN" sz="2000" dirty="0" smtClean="0">
              <a:latin typeface="Calibri" pitchFamily="34" charset="0"/>
            </a:endParaRPr>
          </a:p>
          <a:p>
            <a:pPr algn="just"/>
            <a:endParaRPr lang="en-IN" dirty="0" smtClean="0"/>
          </a:p>
          <a:p>
            <a:pPr algn="just"/>
            <a:endParaRPr lang="en-IN"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85786" y="714356"/>
            <a:ext cx="7572428" cy="3785652"/>
          </a:xfrm>
          <a:prstGeom prst="rect">
            <a:avLst/>
          </a:prstGeom>
          <a:noFill/>
        </p:spPr>
        <p:txBody>
          <a:bodyPr wrap="square" rtlCol="0">
            <a:spAutoFit/>
          </a:bodyPr>
          <a:lstStyle/>
          <a:p>
            <a:pPr algn="just">
              <a:buClr>
                <a:schemeClr val="accent1"/>
              </a:buClr>
              <a:buFont typeface="Wingdings" pitchFamily="2" charset="2"/>
              <a:buChar char="q"/>
            </a:pPr>
            <a:r>
              <a:rPr lang="en-IN" sz="2000" b="1" dirty="0" smtClean="0">
                <a:latin typeface="Calibri" pitchFamily="34" charset="0"/>
              </a:rPr>
              <a:t>Incubation </a:t>
            </a:r>
            <a:r>
              <a:rPr lang="en-IN" sz="2000" b="1" dirty="0" err="1" smtClean="0">
                <a:latin typeface="Calibri" pitchFamily="34" charset="0"/>
              </a:rPr>
              <a:t>Upgradation</a:t>
            </a:r>
            <a:r>
              <a:rPr lang="en-IN" sz="2000" b="1" dirty="0" smtClean="0">
                <a:latin typeface="Calibri" pitchFamily="34" charset="0"/>
              </a:rPr>
              <a:t> Assistance </a:t>
            </a:r>
            <a:r>
              <a:rPr lang="en-IN" sz="2000" dirty="0" smtClean="0">
                <a:latin typeface="Calibri" pitchFamily="34" charset="0"/>
              </a:rPr>
              <a:t>- One time assistance of Rs.5 </a:t>
            </a:r>
            <a:r>
              <a:rPr lang="en-IN" sz="2000" dirty="0" err="1" smtClean="0">
                <a:latin typeface="Calibri" pitchFamily="34" charset="0"/>
              </a:rPr>
              <a:t>lakhs</a:t>
            </a:r>
            <a:r>
              <a:rPr lang="en-IN" sz="2000" dirty="0" smtClean="0">
                <a:latin typeface="Calibri" pitchFamily="34" charset="0"/>
              </a:rPr>
              <a:t> for the up-gradation of Incubators, but to avail this facility, each Incubator will have to increase its existing seat capacity by an additional 20%.</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b="1" dirty="0" smtClean="0">
                <a:latin typeface="Calibri" pitchFamily="34" charset="0"/>
              </a:rPr>
              <a:t>Lease Rental Assistance </a:t>
            </a:r>
            <a:r>
              <a:rPr lang="en-IN" sz="2000" dirty="0" smtClean="0">
                <a:latin typeface="Calibri" pitchFamily="34" charset="0"/>
              </a:rPr>
              <a:t>– 50% up to a maximum of Rs. 5000/- per month lease rental assistance for three years, on the rent paid per month for the workspace taken on lease by the </a:t>
            </a:r>
            <a:r>
              <a:rPr lang="en-IN" sz="2000" dirty="0" err="1" smtClean="0">
                <a:latin typeface="Calibri" pitchFamily="34" charset="0"/>
              </a:rPr>
              <a:t>startups</a:t>
            </a:r>
            <a:r>
              <a:rPr lang="en-IN" sz="2000" dirty="0" smtClean="0">
                <a:latin typeface="Calibri" pitchFamily="34" charset="0"/>
              </a:rPr>
              <a:t>. </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b="1" dirty="0" smtClean="0">
                <a:latin typeface="Calibri" pitchFamily="34" charset="0"/>
              </a:rPr>
              <a:t>Patent Assistance </a:t>
            </a:r>
            <a:r>
              <a:rPr lang="en-IN" sz="2000" dirty="0" smtClean="0">
                <a:latin typeface="Calibri" pitchFamily="34" charset="0"/>
              </a:rPr>
              <a:t>- Maximum assistance of Rs.5 </a:t>
            </a:r>
            <a:r>
              <a:rPr lang="en-IN" sz="2000" dirty="0" err="1" smtClean="0">
                <a:latin typeface="Calibri" pitchFamily="34" charset="0"/>
              </a:rPr>
              <a:t>lakh</a:t>
            </a:r>
            <a:r>
              <a:rPr lang="en-IN" sz="2000" dirty="0" smtClean="0">
                <a:latin typeface="Calibri" pitchFamily="34" charset="0"/>
              </a:rPr>
              <a:t> for obtaining a patent subject to the condition that the patent is obtained for a start-up established in the state.</a:t>
            </a:r>
          </a:p>
        </p:txBody>
      </p:sp>
      <p:pic>
        <p:nvPicPr>
          <p:cNvPr id="6" name="Picture 5" descr="FINANCIAL.jpg"/>
          <p:cNvPicPr>
            <a:picLocks noChangeAspect="1"/>
          </p:cNvPicPr>
          <p:nvPr/>
        </p:nvPicPr>
        <p:blipFill>
          <a:blip r:embed="rId2">
            <a:lum bright="-7000" contrast="-10000"/>
          </a:blip>
          <a:stretch>
            <a:fillRect/>
          </a:stretch>
        </p:blipFill>
        <p:spPr>
          <a:xfrm>
            <a:off x="6215074" y="4357694"/>
            <a:ext cx="1643059" cy="164305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8662" y="1000108"/>
            <a:ext cx="7358114" cy="2616101"/>
          </a:xfrm>
          <a:prstGeom prst="rect">
            <a:avLst/>
          </a:prstGeom>
          <a:noFill/>
        </p:spPr>
        <p:txBody>
          <a:bodyPr wrap="square" rtlCol="0">
            <a:spAutoFit/>
          </a:bodyPr>
          <a:lstStyle/>
          <a:p>
            <a:r>
              <a:rPr lang="en-IN" sz="2400" b="1" dirty="0" smtClean="0">
                <a:latin typeface="Calibri" pitchFamily="34" charset="0"/>
              </a:rPr>
              <a:t>Ease Of Doing Business (</a:t>
            </a:r>
            <a:r>
              <a:rPr lang="en-IN" sz="2400" b="1" dirty="0" err="1" smtClean="0">
                <a:latin typeface="Calibri" pitchFamily="34" charset="0"/>
              </a:rPr>
              <a:t>EoDB</a:t>
            </a:r>
            <a:r>
              <a:rPr lang="en-IN" sz="2400" b="1" dirty="0" smtClean="0">
                <a:latin typeface="Calibri" pitchFamily="34" charset="0"/>
              </a:rPr>
              <a:t>) </a:t>
            </a:r>
          </a:p>
          <a:p>
            <a:pPr algn="just"/>
            <a:endParaRPr lang="en-IN" sz="2000" dirty="0" smtClean="0">
              <a:latin typeface="Calibri" pitchFamily="34" charset="0"/>
            </a:endParaRPr>
          </a:p>
          <a:p>
            <a:pPr algn="just"/>
            <a:r>
              <a:rPr lang="en-IN" sz="2000" dirty="0" smtClean="0">
                <a:latin typeface="Calibri" pitchFamily="34" charset="0"/>
              </a:rPr>
              <a:t>For smooth operation of the start-ups and incubators of the state, they have to be facilitated to meet various regulatory requirements. </a:t>
            </a:r>
            <a:r>
              <a:rPr lang="en-IN" sz="2000" b="1" dirty="0" smtClean="0">
                <a:latin typeface="Calibri" pitchFamily="34" charset="0"/>
              </a:rPr>
              <a:t>Arrangement of post facto approval </a:t>
            </a:r>
            <a:r>
              <a:rPr lang="en-IN" sz="2000" dirty="0" smtClean="0">
                <a:latin typeface="Calibri" pitchFamily="34" charset="0"/>
              </a:rPr>
              <a:t>will be ensured for necessary permission/consent. Deemed Approval will also be given as per the provisions made in the Madhya Pradesh Public Service Guarantee Act, 2010 (as amended, 2020). </a:t>
            </a:r>
            <a:endParaRPr lang="en-IN" sz="2000" dirty="0">
              <a:latin typeface="Calibri" pitchFamily="34" charset="0"/>
            </a:endParaRPr>
          </a:p>
        </p:txBody>
      </p:sp>
      <p:pic>
        <p:nvPicPr>
          <p:cNvPr id="5" name="Picture 4" descr="EODB.png"/>
          <p:cNvPicPr>
            <a:picLocks noChangeAspect="1"/>
          </p:cNvPicPr>
          <p:nvPr/>
        </p:nvPicPr>
        <p:blipFill>
          <a:blip r:embed="rId2">
            <a:lum bright="-9000" contrast="-10000"/>
          </a:blip>
          <a:stretch>
            <a:fillRect/>
          </a:stretch>
        </p:blipFill>
        <p:spPr>
          <a:xfrm>
            <a:off x="4643438" y="4429132"/>
            <a:ext cx="3552825" cy="12858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5786" y="785794"/>
            <a:ext cx="7572428" cy="5386090"/>
          </a:xfrm>
          <a:prstGeom prst="rect">
            <a:avLst/>
          </a:prstGeom>
          <a:noFill/>
        </p:spPr>
        <p:txBody>
          <a:bodyPr wrap="square" rtlCol="0">
            <a:spAutoFit/>
          </a:bodyPr>
          <a:lstStyle/>
          <a:p>
            <a:r>
              <a:rPr lang="en-IN" sz="2400" b="1" dirty="0" smtClean="0">
                <a:latin typeface="Calibri" pitchFamily="34" charset="0"/>
              </a:rPr>
              <a:t>ACADEMIC SUPPORT AND PARTICIPATION</a:t>
            </a:r>
          </a:p>
          <a:p>
            <a:pPr algn="just"/>
            <a:endParaRPr lang="en-IN" sz="2000" dirty="0" smtClean="0">
              <a:latin typeface="Calibri" pitchFamily="34" charset="0"/>
            </a:endParaRPr>
          </a:p>
          <a:p>
            <a:pPr algn="just">
              <a:buClr>
                <a:schemeClr val="accent1"/>
              </a:buClr>
              <a:buFont typeface="Wingdings" pitchFamily="2" charset="2"/>
              <a:buChar char="q"/>
            </a:pPr>
            <a:r>
              <a:rPr lang="en-IN" sz="2000" dirty="0" smtClean="0">
                <a:latin typeface="Calibri" pitchFamily="34" charset="0"/>
              </a:rPr>
              <a:t>MSME Technology </a:t>
            </a:r>
            <a:r>
              <a:rPr lang="en-IN" sz="2000" dirty="0" err="1" smtClean="0">
                <a:latin typeface="Calibri" pitchFamily="34" charset="0"/>
              </a:rPr>
              <a:t>Center</a:t>
            </a:r>
            <a:r>
              <a:rPr lang="en-IN" sz="2000" dirty="0" smtClean="0">
                <a:latin typeface="Calibri" pitchFamily="34" charset="0"/>
              </a:rPr>
              <a:t>, Indore, and Bhopal, National Institute of Design Bhopal, IISER Bhopal, IIITDM Jabalpur etc, to provide the necessary high-tech machinery for the testing, research and development, of the products envisioned by the </a:t>
            </a:r>
            <a:r>
              <a:rPr lang="en-IN" sz="2000" dirty="0" err="1" smtClean="0">
                <a:latin typeface="Calibri" pitchFamily="34" charset="0"/>
              </a:rPr>
              <a:t>startups</a:t>
            </a:r>
            <a:r>
              <a:rPr lang="en-IN" sz="2000" dirty="0" smtClean="0">
                <a:latin typeface="Calibri" pitchFamily="34" charset="0"/>
              </a:rPr>
              <a:t>. </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dirty="0" smtClean="0">
                <a:latin typeface="Calibri" pitchFamily="34" charset="0"/>
              </a:rPr>
              <a:t>Entrepreneurship development courses will be included in the curriculum in secondary, higher secondary and higher educational institutions. Brainstorming and related workshops will be organized regularly in these institutes. Internship will be encouraged to attract students towards entrepreneurship.</a:t>
            </a:r>
          </a:p>
          <a:p>
            <a:pPr algn="just">
              <a:buClr>
                <a:schemeClr val="accent1"/>
              </a:buClr>
              <a:buFont typeface="Wingdings" pitchFamily="2" charset="2"/>
              <a:buChar char="q"/>
            </a:pPr>
            <a:endParaRPr lang="en-IN" sz="2000" dirty="0" smtClean="0">
              <a:latin typeface="Calibri" pitchFamily="34" charset="0"/>
            </a:endParaRPr>
          </a:p>
          <a:p>
            <a:pPr algn="just">
              <a:buClr>
                <a:schemeClr val="accent1"/>
              </a:buClr>
              <a:buFont typeface="Wingdings" pitchFamily="2" charset="2"/>
              <a:buChar char="q"/>
            </a:pPr>
            <a:r>
              <a:rPr lang="en-IN" sz="2000" dirty="0" smtClean="0">
                <a:latin typeface="Calibri" pitchFamily="34" charset="0"/>
              </a:rPr>
              <a:t>In order to make the students aware of the financial and non-financial facilities being provided by the government for starting start-ups, workshops for mutual discussion will be organized twice a year in collaboration with Start-up India.</a:t>
            </a:r>
            <a:endParaRPr lang="en-IN" sz="20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928670"/>
            <a:ext cx="7500989" cy="2739211"/>
          </a:xfrm>
          <a:prstGeom prst="rect">
            <a:avLst/>
          </a:prstGeom>
          <a:noFill/>
        </p:spPr>
        <p:txBody>
          <a:bodyPr wrap="square" rtlCol="0">
            <a:spAutoFit/>
          </a:bodyPr>
          <a:lstStyle/>
          <a:p>
            <a:r>
              <a:rPr lang="en-IN" sz="2400" b="1" dirty="0" smtClean="0">
                <a:latin typeface="Calibri" pitchFamily="34" charset="0"/>
              </a:rPr>
              <a:t>ELECTRICITY DUTY EXEMPTION</a:t>
            </a:r>
          </a:p>
          <a:p>
            <a:endParaRPr lang="en-IN" sz="2400" b="1" dirty="0" smtClean="0">
              <a:latin typeface="Calibri" pitchFamily="34" charset="0"/>
            </a:endParaRPr>
          </a:p>
          <a:p>
            <a:r>
              <a:rPr lang="en-IN" sz="2000" dirty="0" smtClean="0">
                <a:latin typeface="Calibri" pitchFamily="34" charset="0"/>
              </a:rPr>
              <a:t>All the product based start-ups' will get Electricity Duty Exemption for 3 years . </a:t>
            </a:r>
          </a:p>
          <a:p>
            <a:endParaRPr lang="en-IN" sz="2000" dirty="0">
              <a:latin typeface="Calibri" pitchFamily="34" charset="0"/>
            </a:endParaRPr>
          </a:p>
          <a:p>
            <a:r>
              <a:rPr lang="en-IN" sz="2000" dirty="0" smtClean="0">
                <a:latin typeface="Calibri" pitchFamily="34" charset="0"/>
              </a:rPr>
              <a:t>(</a:t>
            </a:r>
            <a:r>
              <a:rPr lang="en-IN" sz="2000" dirty="0" smtClean="0">
                <a:latin typeface="Calibri" pitchFamily="34" charset="0"/>
                <a:cs typeface="Calibri" pitchFamily="34" charset="0"/>
              </a:rPr>
              <a:t>Order Dated 23.02.2022 issued by </a:t>
            </a:r>
            <a:r>
              <a:rPr lang="en-US" sz="2000" dirty="0">
                <a:latin typeface="Calibri" pitchFamily="34" charset="0"/>
                <a:cs typeface="Calibri" pitchFamily="34" charset="0"/>
              </a:rPr>
              <a:t>Ministry of Micro, small &amp; Medium </a:t>
            </a:r>
            <a:r>
              <a:rPr lang="en-US" sz="2000" dirty="0" smtClean="0">
                <a:latin typeface="Calibri" pitchFamily="34" charset="0"/>
                <a:cs typeface="Calibri" pitchFamily="34" charset="0"/>
              </a:rPr>
              <a:t>Enterprises)</a:t>
            </a:r>
            <a:endParaRPr lang="en-IN" sz="2000" dirty="0" smtClean="0">
              <a:latin typeface="Calibri" pitchFamily="34" charset="0"/>
              <a:cs typeface="Calibri" pitchFamily="34" charset="0"/>
            </a:endParaRPr>
          </a:p>
          <a:p>
            <a:endParaRPr lang="en-IN" sz="2400" b="1"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1733" t="21211" r="23154" b="6251"/>
          <a:stretch/>
        </p:blipFill>
        <p:spPr bwMode="auto">
          <a:xfrm>
            <a:off x="827584" y="416409"/>
            <a:ext cx="7560840" cy="56616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1628801"/>
            <a:ext cx="2825625" cy="11521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9" y="980728"/>
            <a:ext cx="7200799" cy="2831544"/>
          </a:xfrm>
          <a:prstGeom prst="rect">
            <a:avLst/>
          </a:prstGeom>
          <a:noFill/>
        </p:spPr>
        <p:txBody>
          <a:bodyPr wrap="square" rtlCol="0">
            <a:spAutoFit/>
          </a:bodyPr>
          <a:lstStyle/>
          <a:p>
            <a:pPr fontAlgn="base"/>
            <a:r>
              <a:rPr lang="en-US" sz="2400" b="1" dirty="0" smtClean="0">
                <a:latin typeface="Calibri" pitchFamily="34" charset="0"/>
                <a:cs typeface="Calibri" pitchFamily="34" charset="0"/>
              </a:rPr>
              <a:t>STARTUP ECOSYSTEM IN INDIA</a:t>
            </a:r>
          </a:p>
          <a:p>
            <a:pPr fontAlgn="base"/>
            <a:endParaRPr lang="en-US" sz="2400" b="1" dirty="0">
              <a:latin typeface="Calibri" pitchFamily="34" charset="0"/>
              <a:cs typeface="Calibri" pitchFamily="34" charset="0"/>
            </a:endParaRPr>
          </a:p>
          <a:p>
            <a:pPr fontAlgn="base"/>
            <a:endParaRPr lang="en-US" sz="2400" b="1" dirty="0" smtClean="0">
              <a:latin typeface="Calibri" pitchFamily="34" charset="0"/>
              <a:cs typeface="Calibri" pitchFamily="34" charset="0"/>
            </a:endParaRPr>
          </a:p>
          <a:p>
            <a:pPr fontAlgn="base"/>
            <a:endParaRPr lang="en-US" sz="2400" b="1" dirty="0">
              <a:latin typeface="Calibri" pitchFamily="34" charset="0"/>
              <a:cs typeface="Calibri" pitchFamily="34" charset="0"/>
            </a:endParaRPr>
          </a:p>
          <a:p>
            <a:pPr fontAlgn="base"/>
            <a:endParaRPr lang="en-US" sz="2400" b="1" dirty="0" smtClean="0">
              <a:latin typeface="Calibri" pitchFamily="34" charset="0"/>
              <a:cs typeface="Calibri" pitchFamily="34" charset="0"/>
            </a:endParaRPr>
          </a:p>
          <a:p>
            <a:pPr fontAlgn="base"/>
            <a:r>
              <a:rPr lang="en-US" sz="2000" dirty="0" smtClean="0">
                <a:latin typeface="Calibri" pitchFamily="34" charset="0"/>
                <a:cs typeface="Calibri" pitchFamily="34" charset="0"/>
              </a:rPr>
              <a:t>.</a:t>
            </a:r>
            <a:endParaRPr lang="en-US" sz="2000" dirty="0">
              <a:latin typeface="Calibri" pitchFamily="34" charset="0"/>
              <a:cs typeface="Calibri" pitchFamily="34" charset="0"/>
            </a:endParaRPr>
          </a:p>
          <a:p>
            <a:endParaRPr lang="en-US" sz="2000" b="1" dirty="0">
              <a:latin typeface="Calibri" pitchFamily="34" charset="0"/>
              <a:cs typeface="Calibri" pitchFamily="34" charset="0"/>
            </a:endParaRPr>
          </a:p>
          <a:p>
            <a:endParaRPr lang="en-US" dirty="0">
              <a:latin typeface="Calibri" pitchFamily="34" charset="0"/>
              <a:cs typeface="Calibri" pitchFamily="34" charset="0"/>
            </a:endParaRPr>
          </a:p>
        </p:txBody>
      </p:sp>
      <p:sp>
        <p:nvSpPr>
          <p:cNvPr id="3" name="Oval 2"/>
          <p:cNvSpPr/>
          <p:nvPr/>
        </p:nvSpPr>
        <p:spPr>
          <a:xfrm>
            <a:off x="1043609" y="170080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itchFamily="34" charset="0"/>
                <a:cs typeface="Calibri" pitchFamily="34" charset="0"/>
              </a:rPr>
              <a:t>India has emerged as the </a:t>
            </a:r>
            <a:endParaRPr lang="en-US" dirty="0" smtClean="0">
              <a:latin typeface="Calibri" pitchFamily="34" charset="0"/>
              <a:cs typeface="Calibri" pitchFamily="34" charset="0"/>
            </a:endParaRPr>
          </a:p>
          <a:p>
            <a:pPr algn="ctr"/>
            <a:r>
              <a:rPr lang="en-US" b="1" dirty="0" smtClean="0">
                <a:latin typeface="Calibri" pitchFamily="34" charset="0"/>
                <a:cs typeface="Calibri" pitchFamily="34" charset="0"/>
              </a:rPr>
              <a:t>3rd </a:t>
            </a:r>
            <a:r>
              <a:rPr lang="en-US" b="1" dirty="0">
                <a:latin typeface="Calibri" pitchFamily="34" charset="0"/>
                <a:cs typeface="Calibri" pitchFamily="34" charset="0"/>
              </a:rPr>
              <a:t>largest ecosystem </a:t>
            </a:r>
            <a:r>
              <a:rPr lang="en-US" dirty="0">
                <a:latin typeface="Calibri" pitchFamily="34" charset="0"/>
                <a:cs typeface="Calibri" pitchFamily="34" charset="0"/>
              </a:rPr>
              <a:t>for startups globally</a:t>
            </a:r>
            <a:endParaRPr lang="en-US" dirty="0"/>
          </a:p>
        </p:txBody>
      </p:sp>
      <p:sp>
        <p:nvSpPr>
          <p:cNvPr id="4" name="Oval 3"/>
          <p:cNvSpPr/>
          <p:nvPr/>
        </p:nvSpPr>
        <p:spPr>
          <a:xfrm>
            <a:off x="1128317" y="3812272"/>
            <a:ext cx="3011635"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itchFamily="34" charset="0"/>
                <a:cs typeface="Calibri" pitchFamily="34" charset="0"/>
              </a:rPr>
              <a:t>with over </a:t>
            </a:r>
            <a:r>
              <a:rPr lang="en-US" b="1" dirty="0">
                <a:latin typeface="Calibri" pitchFamily="34" charset="0"/>
                <a:cs typeface="Calibri" pitchFamily="34" charset="0"/>
              </a:rPr>
              <a:t>69,000 DPIIT-recognized startups </a:t>
            </a:r>
            <a:r>
              <a:rPr lang="en-US" dirty="0">
                <a:latin typeface="Calibri" pitchFamily="34" charset="0"/>
                <a:cs typeface="Calibri" pitchFamily="34" charset="0"/>
              </a:rPr>
              <a:t>across 647 districts of the country as of 02nd May 2022</a:t>
            </a:r>
            <a:r>
              <a:rPr lang="en-US" dirty="0" smtClean="0">
                <a:latin typeface="Calibri" pitchFamily="34" charset="0"/>
                <a:cs typeface="Calibri" pitchFamily="34" charset="0"/>
              </a:rPr>
              <a:t>.</a:t>
            </a:r>
            <a:endParaRPr lang="en-US" dirty="0">
              <a:latin typeface="Calibri" pitchFamily="34" charset="0"/>
              <a:cs typeface="Calibri" pitchFamily="34" charset="0"/>
            </a:endParaRPr>
          </a:p>
        </p:txBody>
      </p:sp>
      <p:sp>
        <p:nvSpPr>
          <p:cNvPr id="5" name="Oval 4"/>
          <p:cNvSpPr/>
          <p:nvPr/>
        </p:nvSpPr>
        <p:spPr>
          <a:xfrm>
            <a:off x="5507392" y="1318926"/>
            <a:ext cx="2736303" cy="478080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libri" pitchFamily="34" charset="0"/>
                <a:cs typeface="Calibri" pitchFamily="34" charset="0"/>
              </a:rPr>
              <a:t>solving problems in </a:t>
            </a:r>
            <a:r>
              <a:rPr lang="en-US" b="1" dirty="0">
                <a:latin typeface="Calibri" pitchFamily="34" charset="0"/>
                <a:cs typeface="Calibri" pitchFamily="34" charset="0"/>
              </a:rPr>
              <a:t>56 diverse industrial sectors</a:t>
            </a:r>
            <a:r>
              <a:rPr lang="en-US" dirty="0">
                <a:latin typeface="Calibri" pitchFamily="34" charset="0"/>
                <a:cs typeface="Calibri" pitchFamily="34" charset="0"/>
              </a:rPr>
              <a:t> with 13% from IT services, 9% healthcare and life sciences, 7% education, 5% professional and commercial services, 5% agriculture and 5% food &amp; beverages.</a:t>
            </a:r>
          </a:p>
          <a:p>
            <a:pPr algn="ctr"/>
            <a:endParaRPr lang="en-US" dirty="0"/>
          </a:p>
        </p:txBody>
      </p:sp>
    </p:spTree>
    <p:extLst>
      <p:ext uri="{BB962C8B-B14F-4D97-AF65-F5344CB8AC3E}">
        <p14:creationId xmlns="" xmlns:p14="http://schemas.microsoft.com/office/powerpoint/2010/main" val="961731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iorn.png"/>
          <p:cNvPicPr>
            <a:picLocks noChangeAspect="1"/>
          </p:cNvPicPr>
          <p:nvPr/>
        </p:nvPicPr>
        <p:blipFill>
          <a:blip r:embed="rId2"/>
          <a:stretch>
            <a:fillRect/>
          </a:stretch>
        </p:blipFill>
        <p:spPr>
          <a:xfrm>
            <a:off x="857224" y="642918"/>
            <a:ext cx="7457369" cy="534175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1" y="714356"/>
            <a:ext cx="3143271" cy="5509200"/>
          </a:xfrm>
          <a:prstGeom prst="rect">
            <a:avLst/>
          </a:prstGeom>
          <a:noFill/>
        </p:spPr>
        <p:txBody>
          <a:bodyPr wrap="square" rtlCol="0">
            <a:spAutoFit/>
          </a:bodyPr>
          <a:lstStyle/>
          <a:p>
            <a:r>
              <a:rPr lang="en-IN" sz="2400" b="1" dirty="0" smtClean="0">
                <a:latin typeface="Calibri" pitchFamily="34" charset="0"/>
              </a:rPr>
              <a:t>90 founders among 500 US unicorns were India born: Study </a:t>
            </a:r>
          </a:p>
          <a:p>
            <a:pPr algn="just"/>
            <a:r>
              <a:rPr lang="en-IN" sz="2000" dirty="0" smtClean="0">
                <a:latin typeface="Calibri" pitchFamily="34" charset="0"/>
              </a:rPr>
              <a:t>New Delhi: A study compiled by </a:t>
            </a:r>
            <a:r>
              <a:rPr lang="en-IN" sz="2000" dirty="0" err="1" smtClean="0">
                <a:latin typeface="Calibri" pitchFamily="34" charset="0"/>
              </a:rPr>
              <a:t>Ilya</a:t>
            </a:r>
            <a:r>
              <a:rPr lang="en-IN" sz="2000" dirty="0" smtClean="0">
                <a:latin typeface="Calibri" pitchFamily="34" charset="0"/>
              </a:rPr>
              <a:t> A. </a:t>
            </a:r>
            <a:r>
              <a:rPr lang="en-IN" sz="2000" dirty="0" err="1" smtClean="0">
                <a:latin typeface="Calibri" pitchFamily="34" charset="0"/>
              </a:rPr>
              <a:t>Strebulaev</a:t>
            </a:r>
            <a:r>
              <a:rPr lang="en-IN" sz="2000" dirty="0" smtClean="0">
                <a:latin typeface="Calibri" pitchFamily="34" charset="0"/>
              </a:rPr>
              <a:t>, professor of finance at Stanford University’s Graduate School of Business, shows that out of 1,078 founders across 500 US unicorns, 90 entrepreneurs were born in India, signalling the significant presence of Indian Americans in the country’s </a:t>
            </a:r>
            <a:r>
              <a:rPr lang="en-IN" sz="2000" dirty="0" err="1" smtClean="0">
                <a:latin typeface="Calibri" pitchFamily="34" charset="0"/>
              </a:rPr>
              <a:t>startup</a:t>
            </a:r>
            <a:r>
              <a:rPr lang="en-IN" sz="2000" dirty="0" smtClean="0">
                <a:latin typeface="Calibri" pitchFamily="34" charset="0"/>
              </a:rPr>
              <a:t> and tech economy. </a:t>
            </a:r>
          </a:p>
        </p:txBody>
      </p:sp>
      <p:pic>
        <p:nvPicPr>
          <p:cNvPr id="4" name="Picture 3" descr="FI_qXsVUUAARYLF.png"/>
          <p:cNvPicPr>
            <a:picLocks noChangeAspect="1"/>
          </p:cNvPicPr>
          <p:nvPr/>
        </p:nvPicPr>
        <p:blipFill>
          <a:blip r:embed="rId3"/>
          <a:srcRect l="3412" r="2672"/>
          <a:stretch>
            <a:fillRect/>
          </a:stretch>
        </p:blipFill>
        <p:spPr>
          <a:xfrm>
            <a:off x="4214810" y="1142984"/>
            <a:ext cx="3965961" cy="45720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620688"/>
            <a:ext cx="7488832" cy="4739759"/>
          </a:xfrm>
          <a:prstGeom prst="rect">
            <a:avLst/>
          </a:prstGeom>
          <a:noFill/>
        </p:spPr>
        <p:txBody>
          <a:bodyPr wrap="square" rtlCol="0">
            <a:spAutoFit/>
          </a:bodyPr>
          <a:lstStyle/>
          <a:p>
            <a:r>
              <a:rPr lang="en-US" sz="2400" b="1" dirty="0" smtClean="0">
                <a:latin typeface="Calibri" pitchFamily="34" charset="0"/>
                <a:cs typeface="Calibri" pitchFamily="34" charset="0"/>
              </a:rPr>
              <a:t>TOTAL STARTUPS REGISTERED IN INDIA</a:t>
            </a:r>
          </a:p>
          <a:p>
            <a:endParaRPr lang="en-US" sz="2000" dirty="0">
              <a:latin typeface="Calibri" pitchFamily="34" charset="0"/>
              <a:cs typeface="Calibri" pitchFamily="34" charset="0"/>
            </a:endParaRPr>
          </a:p>
          <a:p>
            <a:pPr algn="just"/>
            <a:r>
              <a:rPr lang="en-US" sz="2000" dirty="0" smtClean="0">
                <a:latin typeface="Calibri" pitchFamily="34" charset="0"/>
                <a:cs typeface="Calibri" pitchFamily="34" charset="0"/>
              </a:rPr>
              <a:t>"</a:t>
            </a:r>
            <a:r>
              <a:rPr lang="en-US" sz="2000" dirty="0">
                <a:latin typeface="Calibri" pitchFamily="34" charset="0"/>
                <a:cs typeface="Calibri" pitchFamily="34" charset="0"/>
              </a:rPr>
              <a:t>Sustained government efforts in this direction have resulted in increasing the number of </a:t>
            </a:r>
            <a:r>
              <a:rPr lang="en-US" sz="2000" dirty="0" smtClean="0">
                <a:latin typeface="Calibri" pitchFamily="34" charset="0"/>
                <a:cs typeface="Calibri" pitchFamily="34" charset="0"/>
              </a:rPr>
              <a:t>recognized</a:t>
            </a:r>
            <a:r>
              <a:rPr lang="en-US" sz="2000" dirty="0">
                <a:latin typeface="Calibri" pitchFamily="34" charset="0"/>
                <a:cs typeface="Calibri" pitchFamily="34" charset="0"/>
              </a:rPr>
              <a:t> startups from </a:t>
            </a:r>
            <a:r>
              <a:rPr lang="en-US" sz="2000" b="1" dirty="0">
                <a:latin typeface="Calibri" pitchFamily="34" charset="0"/>
                <a:cs typeface="Calibri" pitchFamily="34" charset="0"/>
              </a:rPr>
              <a:t>726 in FY 2016-17 to 65,861 in FY 2021-22 </a:t>
            </a:r>
            <a:r>
              <a:rPr lang="en-US" sz="2000" dirty="0">
                <a:latin typeface="Calibri" pitchFamily="34" charset="0"/>
                <a:cs typeface="Calibri" pitchFamily="34" charset="0"/>
              </a:rPr>
              <a:t>(as on 14th March 2022</a:t>
            </a:r>
            <a:r>
              <a:rPr lang="en-US" sz="2000" dirty="0" smtClean="0">
                <a:latin typeface="Calibri" pitchFamily="34" charset="0"/>
                <a:cs typeface="Calibri" pitchFamily="34" charset="0"/>
              </a:rPr>
              <a:t>),“</a:t>
            </a:r>
          </a:p>
          <a:p>
            <a:pPr algn="just"/>
            <a:endParaRPr lang="en-US" sz="2000" smtClean="0">
              <a:latin typeface="Calibri" pitchFamily="34" charset="0"/>
              <a:cs typeface="Calibri" pitchFamily="34" charset="0"/>
            </a:endParaRPr>
          </a:p>
          <a:p>
            <a:pPr algn="just"/>
            <a:endParaRPr lang="en-US" sz="2000" dirty="0">
              <a:latin typeface="Calibri" pitchFamily="34" charset="0"/>
              <a:cs typeface="Calibri" pitchFamily="34" charset="0"/>
            </a:endParaRPr>
          </a:p>
          <a:p>
            <a:pPr algn="just"/>
            <a:r>
              <a:rPr lang="en-US" sz="2000" dirty="0" smtClean="0">
                <a:latin typeface="Calibri" pitchFamily="34" charset="0"/>
                <a:cs typeface="Calibri" pitchFamily="34" charset="0"/>
              </a:rPr>
              <a:t>He </a:t>
            </a:r>
            <a:r>
              <a:rPr lang="en-US" sz="2000" dirty="0">
                <a:latin typeface="Calibri" pitchFamily="34" charset="0"/>
                <a:cs typeface="Calibri" pitchFamily="34" charset="0"/>
              </a:rPr>
              <a:t>said that the </a:t>
            </a:r>
            <a:r>
              <a:rPr lang="en-US" sz="2000" dirty="0" smtClean="0">
                <a:latin typeface="Calibri" pitchFamily="34" charset="0"/>
                <a:cs typeface="Calibri" pitchFamily="34" charset="0"/>
              </a:rPr>
              <a:t>recognized</a:t>
            </a:r>
            <a:r>
              <a:rPr lang="en-US" sz="2000" dirty="0">
                <a:latin typeface="Calibri" pitchFamily="34" charset="0"/>
                <a:cs typeface="Calibri" pitchFamily="34" charset="0"/>
              </a:rPr>
              <a:t> startups are </a:t>
            </a:r>
            <a:r>
              <a:rPr lang="en-US" sz="2000" b="1" dirty="0">
                <a:latin typeface="Calibri" pitchFamily="34" charset="0"/>
                <a:cs typeface="Calibri" pitchFamily="34" charset="0"/>
              </a:rPr>
              <a:t>spread across over 640 </a:t>
            </a:r>
            <a:r>
              <a:rPr lang="en-US" sz="2000" dirty="0">
                <a:latin typeface="Calibri" pitchFamily="34" charset="0"/>
                <a:cs typeface="Calibri" pitchFamily="34" charset="0"/>
              </a:rPr>
              <a:t>districts and have reported a creation of more than </a:t>
            </a:r>
            <a:r>
              <a:rPr lang="en-US" sz="2000" b="1" dirty="0">
                <a:latin typeface="Calibri" pitchFamily="34" charset="0"/>
                <a:cs typeface="Calibri" pitchFamily="34" charset="0"/>
              </a:rPr>
              <a:t>seven lakh jobs with an average of 11 jobs </a:t>
            </a:r>
            <a:r>
              <a:rPr lang="en-US" sz="2000" dirty="0">
                <a:latin typeface="Calibri" pitchFamily="34" charset="0"/>
                <a:cs typeface="Calibri" pitchFamily="34" charset="0"/>
              </a:rPr>
              <a:t>being created by them</a:t>
            </a:r>
            <a:r>
              <a:rPr lang="en-US" sz="2000" dirty="0" smtClean="0">
                <a:latin typeface="Calibri" pitchFamily="34" charset="0"/>
                <a:cs typeface="Calibri" pitchFamily="34" charset="0"/>
              </a:rPr>
              <a:t>.</a:t>
            </a:r>
          </a:p>
          <a:p>
            <a:pPr algn="just"/>
            <a:endParaRPr lang="en-US" sz="2000" dirty="0">
              <a:latin typeface="Calibri" pitchFamily="34" charset="0"/>
              <a:cs typeface="Calibri" pitchFamily="34" charset="0"/>
            </a:endParaRPr>
          </a:p>
          <a:p>
            <a:pPr algn="just"/>
            <a:r>
              <a:rPr lang="en-US" sz="2000" dirty="0">
                <a:latin typeface="Calibri" pitchFamily="34" charset="0"/>
                <a:cs typeface="Calibri" pitchFamily="34" charset="0"/>
              </a:rPr>
              <a:t>The </a:t>
            </a:r>
            <a:r>
              <a:rPr lang="en-US" sz="2000" dirty="0" smtClean="0">
                <a:latin typeface="Calibri" pitchFamily="34" charset="0"/>
                <a:cs typeface="Calibri" pitchFamily="34" charset="0"/>
              </a:rPr>
              <a:t>recognized </a:t>
            </a:r>
            <a:r>
              <a:rPr lang="en-US" sz="2000" dirty="0">
                <a:latin typeface="Calibri" pitchFamily="34" charset="0"/>
                <a:cs typeface="Calibri" pitchFamily="34" charset="0"/>
              </a:rPr>
              <a:t>startups, he said, are spread across </a:t>
            </a:r>
            <a:r>
              <a:rPr lang="en-US" sz="2000" b="1" dirty="0">
                <a:latin typeface="Calibri" pitchFamily="34" charset="0"/>
                <a:cs typeface="Calibri" pitchFamily="34" charset="0"/>
              </a:rPr>
              <a:t>56 diversified sectors </a:t>
            </a:r>
            <a:r>
              <a:rPr lang="en-US" sz="2000" dirty="0">
                <a:latin typeface="Calibri" pitchFamily="34" charset="0"/>
                <a:cs typeface="Calibri" pitchFamily="34" charset="0"/>
              </a:rPr>
              <a:t>such as IT services, finance technology, technology hardware, enterprise software, artificial intelligence, and nanotechnology.</a:t>
            </a:r>
          </a:p>
          <a:p>
            <a:endParaRPr lang="en-US" dirty="0"/>
          </a:p>
        </p:txBody>
      </p:sp>
    </p:spTree>
    <p:extLst>
      <p:ext uri="{BB962C8B-B14F-4D97-AF65-F5344CB8AC3E}">
        <p14:creationId xmlns="" xmlns:p14="http://schemas.microsoft.com/office/powerpoint/2010/main" val="418341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4148" t="13068" r="26136" b="35606"/>
          <a:stretch/>
        </p:blipFill>
        <p:spPr bwMode="auto">
          <a:xfrm>
            <a:off x="971600" y="620688"/>
            <a:ext cx="7128792" cy="537446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3078189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997" y="548680"/>
            <a:ext cx="7488831" cy="5355312"/>
          </a:xfrm>
          <a:prstGeom prst="rect">
            <a:avLst/>
          </a:prstGeom>
          <a:noFill/>
        </p:spPr>
        <p:txBody>
          <a:bodyPr wrap="square" rtlCol="0">
            <a:spAutoFit/>
          </a:bodyPr>
          <a:lstStyle/>
          <a:p>
            <a:pPr algn="just"/>
            <a:r>
              <a:rPr lang="en-US" dirty="0">
                <a:latin typeface="Calibri" pitchFamily="34" charset="0"/>
                <a:cs typeface="Calibri" pitchFamily="34" charset="0"/>
              </a:rPr>
              <a:t>A </a:t>
            </a:r>
            <a:r>
              <a:rPr lang="en-US" b="1" dirty="0" smtClean="0">
                <a:latin typeface="Calibri" pitchFamily="34" charset="0"/>
                <a:cs typeface="Calibri" pitchFamily="34" charset="0"/>
              </a:rPr>
              <a:t>STARTUP INCUBATOR </a:t>
            </a:r>
            <a:r>
              <a:rPr lang="en-US" dirty="0" smtClean="0">
                <a:latin typeface="Calibri" pitchFamily="34" charset="0"/>
                <a:cs typeface="Calibri" pitchFamily="34" charset="0"/>
              </a:rPr>
              <a:t>is </a:t>
            </a:r>
            <a:r>
              <a:rPr lang="en-US" dirty="0">
                <a:latin typeface="Calibri" pitchFamily="34" charset="0"/>
                <a:cs typeface="Calibri" pitchFamily="34" charset="0"/>
              </a:rPr>
              <a:t>a collaborative program designed keeping in mind to help new startups succeed. The main goal of a startup incubator is to help entrepreneurs grow their businesses. Mostly, startup incubators are non-profit organizations that are usually run by both public and private entities.</a:t>
            </a:r>
          </a:p>
          <a:p>
            <a:pPr algn="just"/>
            <a:endParaRPr lang="en-US" dirty="0">
              <a:latin typeface="Calibri" pitchFamily="34" charset="0"/>
              <a:cs typeface="Calibri" pitchFamily="34" charset="0"/>
            </a:endParaRPr>
          </a:p>
          <a:p>
            <a:pPr algn="just"/>
            <a:r>
              <a:rPr lang="en-US" dirty="0">
                <a:latin typeface="Calibri" pitchFamily="34" charset="0"/>
                <a:cs typeface="Calibri" pitchFamily="34" charset="0"/>
              </a:rPr>
              <a:t>Startup incubators play the most needed and important part of the startup ecosystem. As of 2019, there were 13 </a:t>
            </a:r>
            <a:r>
              <a:rPr lang="en-US" dirty="0" smtClean="0">
                <a:latin typeface="Calibri" pitchFamily="34" charset="0"/>
                <a:cs typeface="Calibri" pitchFamily="34" charset="0"/>
              </a:rPr>
              <a:t>central government </a:t>
            </a:r>
            <a:r>
              <a:rPr lang="en-US" dirty="0">
                <a:latin typeface="Calibri" pitchFamily="34" charset="0"/>
                <a:cs typeface="Calibri" pitchFamily="34" charset="0"/>
              </a:rPr>
              <a:t>ministries and departments that were supporting </a:t>
            </a:r>
            <a:r>
              <a:rPr lang="en-US" dirty="0" smtClean="0">
                <a:latin typeface="Calibri" pitchFamily="34" charset="0"/>
                <a:cs typeface="Calibri" pitchFamily="34" charset="0"/>
              </a:rPr>
              <a:t>incubators. </a:t>
            </a:r>
            <a:r>
              <a:rPr lang="en-US" dirty="0">
                <a:latin typeface="Calibri" pitchFamily="34" charset="0"/>
                <a:cs typeface="Calibri" pitchFamily="34" charset="0"/>
              </a:rPr>
              <a:t>In total, </a:t>
            </a:r>
            <a:r>
              <a:rPr lang="en-US" b="1" dirty="0" smtClean="0">
                <a:latin typeface="Calibri" pitchFamily="34" charset="0"/>
                <a:cs typeface="Calibri" pitchFamily="34" charset="0"/>
              </a:rPr>
              <a:t>284 incubators </a:t>
            </a:r>
            <a:r>
              <a:rPr lang="en-US" dirty="0">
                <a:latin typeface="Calibri" pitchFamily="34" charset="0"/>
                <a:cs typeface="Calibri" pitchFamily="34" charset="0"/>
              </a:rPr>
              <a:t>were identified in India and they included both government supported and private</a:t>
            </a:r>
          </a:p>
          <a:p>
            <a:pPr algn="just"/>
            <a:r>
              <a:rPr lang="en-US" dirty="0">
                <a:latin typeface="Calibri" pitchFamily="34" charset="0"/>
                <a:cs typeface="Calibri" pitchFamily="34" charset="0"/>
              </a:rPr>
              <a:t>incubators</a:t>
            </a:r>
            <a:r>
              <a:rPr lang="en-US" dirty="0" smtClean="0">
                <a:latin typeface="Calibri" pitchFamily="34" charset="0"/>
                <a:cs typeface="Calibri" pitchFamily="34" charset="0"/>
              </a:rPr>
              <a:t>.</a:t>
            </a:r>
          </a:p>
          <a:p>
            <a:pPr algn="just"/>
            <a:endParaRPr lang="en-US" dirty="0">
              <a:latin typeface="Calibri" pitchFamily="34" charset="0"/>
              <a:cs typeface="Calibri" pitchFamily="34" charset="0"/>
            </a:endParaRPr>
          </a:p>
          <a:p>
            <a:r>
              <a:rPr lang="en-US" b="1" dirty="0">
                <a:latin typeface="Calibri" pitchFamily="34" charset="0"/>
                <a:cs typeface="Calibri" pitchFamily="34" charset="0"/>
              </a:rPr>
              <a:t>Top 10 Startup Incubation </a:t>
            </a:r>
            <a:r>
              <a:rPr lang="en-US" b="1" dirty="0" smtClean="0">
                <a:latin typeface="Calibri" pitchFamily="34" charset="0"/>
                <a:cs typeface="Calibri" pitchFamily="34" charset="0"/>
              </a:rPr>
              <a:t>Centers-</a:t>
            </a:r>
          </a:p>
          <a:p>
            <a:endParaRPr lang="en-US" b="1" dirty="0">
              <a:latin typeface="Calibri" pitchFamily="34" charset="0"/>
              <a:cs typeface="Calibri" pitchFamily="34" charset="0"/>
            </a:endParaRPr>
          </a:p>
          <a:p>
            <a:r>
              <a:rPr lang="en-US" dirty="0">
                <a:solidFill>
                  <a:schemeClr val="accent1"/>
                </a:solidFill>
                <a:latin typeface="Calibri" pitchFamily="34" charset="0"/>
                <a:cs typeface="Calibri" pitchFamily="34" charset="0"/>
              </a:rPr>
              <a:t>1. </a:t>
            </a:r>
            <a:r>
              <a:rPr lang="en-US" dirty="0">
                <a:latin typeface="Calibri" pitchFamily="34" charset="0"/>
                <a:cs typeface="Calibri" pitchFamily="34" charset="0"/>
              </a:rPr>
              <a:t>CIIE </a:t>
            </a:r>
            <a:r>
              <a:rPr lang="en-US" dirty="0" smtClean="0">
                <a:latin typeface="Calibri" pitchFamily="34" charset="0"/>
                <a:cs typeface="Calibri" pitchFamily="34" charset="0"/>
              </a:rPr>
              <a:t>IIMA                           </a:t>
            </a:r>
            <a:r>
              <a:rPr lang="en-US" dirty="0" smtClean="0">
                <a:solidFill>
                  <a:schemeClr val="accent1"/>
                </a:solidFill>
                <a:latin typeface="Calibri" pitchFamily="34" charset="0"/>
                <a:cs typeface="Calibri" pitchFamily="34" charset="0"/>
              </a:rPr>
              <a:t>6</a:t>
            </a:r>
            <a:r>
              <a:rPr lang="en-US" dirty="0">
                <a:solidFill>
                  <a:schemeClr val="accent1"/>
                </a:solidFill>
                <a:latin typeface="Calibri" pitchFamily="34" charset="0"/>
                <a:cs typeface="Calibri" pitchFamily="34" charset="0"/>
              </a:rPr>
              <a:t>. </a:t>
            </a:r>
            <a:r>
              <a:rPr lang="en-US" dirty="0">
                <a:latin typeface="Calibri" pitchFamily="34" charset="0"/>
                <a:cs typeface="Calibri" pitchFamily="34" charset="0"/>
              </a:rPr>
              <a:t>CEI </a:t>
            </a:r>
            <a:r>
              <a:rPr lang="en-US" dirty="0" smtClean="0">
                <a:latin typeface="Calibri" pitchFamily="34" charset="0"/>
                <a:cs typeface="Calibri" pitchFamily="34" charset="0"/>
              </a:rPr>
              <a:t>IIMC</a:t>
            </a:r>
            <a:endParaRPr lang="en-US" dirty="0">
              <a:latin typeface="Calibri" pitchFamily="34" charset="0"/>
              <a:cs typeface="Calibri" pitchFamily="34" charset="0"/>
            </a:endParaRPr>
          </a:p>
          <a:p>
            <a:r>
              <a:rPr lang="en-US" dirty="0">
                <a:solidFill>
                  <a:schemeClr val="accent1"/>
                </a:solidFill>
                <a:latin typeface="Calibri" pitchFamily="34" charset="0"/>
                <a:cs typeface="Calibri" pitchFamily="34" charset="0"/>
              </a:rPr>
              <a:t>2. </a:t>
            </a:r>
            <a:r>
              <a:rPr lang="en-US" dirty="0">
                <a:latin typeface="Calibri" pitchFamily="34" charset="0"/>
                <a:cs typeface="Calibri" pitchFamily="34" charset="0"/>
              </a:rPr>
              <a:t>IAN </a:t>
            </a:r>
            <a:r>
              <a:rPr lang="en-US" dirty="0" smtClean="0">
                <a:latin typeface="Calibri" pitchFamily="34" charset="0"/>
                <a:cs typeface="Calibri" pitchFamily="34" charset="0"/>
              </a:rPr>
              <a:t>incubator                  </a:t>
            </a:r>
            <a:r>
              <a:rPr lang="en-US" dirty="0" smtClean="0">
                <a:solidFill>
                  <a:schemeClr val="accent1"/>
                </a:solidFill>
                <a:latin typeface="Calibri" pitchFamily="34" charset="0"/>
                <a:cs typeface="Calibri" pitchFamily="34" charset="0"/>
              </a:rPr>
              <a:t> 7</a:t>
            </a:r>
            <a:r>
              <a:rPr lang="en-US" dirty="0">
                <a:solidFill>
                  <a:schemeClr val="accent1"/>
                </a:solidFill>
                <a:latin typeface="Calibri" pitchFamily="34" charset="0"/>
                <a:cs typeface="Calibri" pitchFamily="34" charset="0"/>
              </a:rPr>
              <a:t>. </a:t>
            </a:r>
            <a:r>
              <a:rPr lang="en-US" dirty="0">
                <a:latin typeface="Calibri" pitchFamily="34" charset="0"/>
                <a:cs typeface="Calibri" pitchFamily="34" charset="0"/>
              </a:rPr>
              <a:t>Kerala Startup </a:t>
            </a:r>
            <a:r>
              <a:rPr lang="en-US" dirty="0" smtClean="0">
                <a:latin typeface="Calibri" pitchFamily="34" charset="0"/>
                <a:cs typeface="Calibri" pitchFamily="34" charset="0"/>
              </a:rPr>
              <a:t>Mission</a:t>
            </a:r>
            <a:endParaRPr lang="en-US" dirty="0">
              <a:latin typeface="Calibri" pitchFamily="34" charset="0"/>
              <a:cs typeface="Calibri" pitchFamily="34" charset="0"/>
            </a:endParaRPr>
          </a:p>
          <a:p>
            <a:r>
              <a:rPr lang="en-US" dirty="0">
                <a:solidFill>
                  <a:schemeClr val="accent1"/>
                </a:solidFill>
                <a:latin typeface="Calibri" pitchFamily="34" charset="0"/>
                <a:cs typeface="Calibri" pitchFamily="34" charset="0"/>
              </a:rPr>
              <a:t>3. </a:t>
            </a:r>
            <a:r>
              <a:rPr lang="en-US" dirty="0" smtClean="0">
                <a:latin typeface="Calibri" pitchFamily="34" charset="0"/>
                <a:cs typeface="Calibri" pitchFamily="34" charset="0"/>
              </a:rPr>
              <a:t>Sine                                    </a:t>
            </a:r>
            <a:r>
              <a:rPr lang="en-US" dirty="0" smtClean="0">
                <a:solidFill>
                  <a:schemeClr val="accent1"/>
                </a:solidFill>
                <a:latin typeface="Calibri" pitchFamily="34" charset="0"/>
                <a:cs typeface="Calibri" pitchFamily="34" charset="0"/>
              </a:rPr>
              <a:t>8</a:t>
            </a:r>
            <a:r>
              <a:rPr lang="en-US" dirty="0">
                <a:solidFill>
                  <a:schemeClr val="accent1"/>
                </a:solidFill>
                <a:latin typeface="Calibri" pitchFamily="34" charset="0"/>
                <a:cs typeface="Calibri" pitchFamily="34" charset="0"/>
              </a:rPr>
              <a:t>. </a:t>
            </a:r>
            <a:r>
              <a:rPr lang="en-US" dirty="0">
                <a:latin typeface="Calibri" pitchFamily="34" charset="0"/>
                <a:cs typeface="Calibri" pitchFamily="34" charset="0"/>
              </a:rPr>
              <a:t>IIML - </a:t>
            </a:r>
            <a:r>
              <a:rPr lang="en-US" dirty="0" smtClean="0">
                <a:latin typeface="Calibri" pitchFamily="34" charset="0"/>
                <a:cs typeface="Calibri" pitchFamily="34" charset="0"/>
              </a:rPr>
              <a:t>Incubator</a:t>
            </a:r>
            <a:endParaRPr lang="en-US" dirty="0">
              <a:latin typeface="Calibri" pitchFamily="34" charset="0"/>
              <a:cs typeface="Calibri" pitchFamily="34" charset="0"/>
            </a:endParaRPr>
          </a:p>
          <a:p>
            <a:r>
              <a:rPr lang="en-US" dirty="0">
                <a:solidFill>
                  <a:schemeClr val="accent1"/>
                </a:solidFill>
                <a:latin typeface="Calibri" pitchFamily="34" charset="0"/>
                <a:cs typeface="Calibri" pitchFamily="34" charset="0"/>
              </a:rPr>
              <a:t>4. </a:t>
            </a:r>
            <a:r>
              <a:rPr lang="en-US" dirty="0" smtClean="0">
                <a:latin typeface="Calibri" pitchFamily="34" charset="0"/>
                <a:cs typeface="Calibri" pitchFamily="34" charset="0"/>
              </a:rPr>
              <a:t>STEP                                  </a:t>
            </a:r>
            <a:r>
              <a:rPr lang="en-US" dirty="0" smtClean="0">
                <a:solidFill>
                  <a:schemeClr val="accent1"/>
                </a:solidFill>
                <a:latin typeface="Calibri" pitchFamily="34" charset="0"/>
                <a:cs typeface="Calibri" pitchFamily="34" charset="0"/>
              </a:rPr>
              <a:t> 9</a:t>
            </a:r>
            <a:r>
              <a:rPr lang="en-US" dirty="0">
                <a:solidFill>
                  <a:schemeClr val="accent1"/>
                </a:solidFill>
                <a:latin typeface="Calibri" pitchFamily="34" charset="0"/>
                <a:cs typeface="Calibri" pitchFamily="34" charset="0"/>
              </a:rPr>
              <a:t>. </a:t>
            </a:r>
            <a:r>
              <a:rPr lang="en-US" dirty="0" err="1" smtClean="0">
                <a:latin typeface="Calibri" pitchFamily="34" charset="0"/>
                <a:cs typeface="Calibri" pitchFamily="34" charset="0"/>
              </a:rPr>
              <a:t>pupilfirst</a:t>
            </a:r>
            <a:endParaRPr lang="en-US" dirty="0">
              <a:latin typeface="Calibri" pitchFamily="34" charset="0"/>
              <a:cs typeface="Calibri" pitchFamily="34" charset="0"/>
            </a:endParaRPr>
          </a:p>
          <a:p>
            <a:r>
              <a:rPr lang="en-US" dirty="0">
                <a:solidFill>
                  <a:schemeClr val="accent1"/>
                </a:solidFill>
                <a:latin typeface="Calibri" pitchFamily="34" charset="0"/>
                <a:cs typeface="Calibri" pitchFamily="34" charset="0"/>
              </a:rPr>
              <a:t>5. </a:t>
            </a:r>
            <a:r>
              <a:rPr lang="en-US" dirty="0" err="1" smtClean="0">
                <a:latin typeface="Calibri" pitchFamily="34" charset="0"/>
                <a:cs typeface="Calibri" pitchFamily="34" charset="0"/>
              </a:rPr>
              <a:t>Nsrcel</a:t>
            </a:r>
            <a:r>
              <a:rPr lang="en-US" dirty="0" smtClean="0">
                <a:latin typeface="Calibri" pitchFamily="34" charset="0"/>
                <a:cs typeface="Calibri" pitchFamily="34" charset="0"/>
              </a:rPr>
              <a:t>                                </a:t>
            </a:r>
            <a:r>
              <a:rPr lang="en-US" dirty="0" smtClean="0">
                <a:solidFill>
                  <a:schemeClr val="accent1"/>
                </a:solidFill>
                <a:latin typeface="Calibri" pitchFamily="34" charset="0"/>
                <a:cs typeface="Calibri" pitchFamily="34" charset="0"/>
              </a:rPr>
              <a:t>10</a:t>
            </a:r>
            <a:r>
              <a:rPr lang="en-US" dirty="0">
                <a:solidFill>
                  <a:schemeClr val="accent1"/>
                </a:solidFill>
                <a:latin typeface="Calibri" pitchFamily="34" charset="0"/>
                <a:cs typeface="Calibri" pitchFamily="34" charset="0"/>
              </a:rPr>
              <a:t>. </a:t>
            </a:r>
            <a:r>
              <a:rPr lang="en-US" dirty="0" err="1">
                <a:latin typeface="Calibri" pitchFamily="34" charset="0"/>
                <a:cs typeface="Calibri" pitchFamily="34" charset="0"/>
              </a:rPr>
              <a:t>Villgro</a:t>
            </a:r>
            <a:endParaRPr lang="en-US" dirty="0">
              <a:latin typeface="Calibri" pitchFamily="34" charset="0"/>
              <a:cs typeface="Calibri" pitchFamily="34" charset="0"/>
            </a:endParaRPr>
          </a:p>
          <a:p>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243641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1052736"/>
            <a:ext cx="184731" cy="369332"/>
          </a:xfrm>
          <a:prstGeom prst="rect">
            <a:avLst/>
          </a:prstGeom>
          <a:noFill/>
        </p:spPr>
        <p:txBody>
          <a:bodyPr wrap="none" rtlCol="0">
            <a:spAutoFit/>
          </a:bodyPr>
          <a:lstStyle/>
          <a:p>
            <a:endParaRPr lang="en-US" dirty="0"/>
          </a:p>
        </p:txBody>
      </p:sp>
      <p:sp>
        <p:nvSpPr>
          <p:cNvPr id="3" name="TextBox 2"/>
          <p:cNvSpPr txBox="1"/>
          <p:nvPr/>
        </p:nvSpPr>
        <p:spPr>
          <a:xfrm>
            <a:off x="827585" y="764704"/>
            <a:ext cx="7488832" cy="5016758"/>
          </a:xfrm>
          <a:prstGeom prst="rect">
            <a:avLst/>
          </a:prstGeom>
          <a:noFill/>
        </p:spPr>
        <p:txBody>
          <a:bodyPr wrap="square" rtlCol="0">
            <a:spAutoFit/>
          </a:bodyPr>
          <a:lstStyle/>
          <a:p>
            <a:r>
              <a:rPr lang="en-US" sz="2400" b="1" dirty="0" smtClean="0">
                <a:latin typeface="Calibri" pitchFamily="34" charset="0"/>
                <a:cs typeface="Calibri" pitchFamily="34" charset="0"/>
              </a:rPr>
              <a:t>INCUBATION CENTERS IN Madhya Pradesh</a:t>
            </a:r>
          </a:p>
          <a:p>
            <a:endParaRPr lang="en-US" sz="2000" dirty="0">
              <a:latin typeface="Calibri" pitchFamily="34" charset="0"/>
              <a:cs typeface="Calibri" pitchFamily="34" charset="0"/>
            </a:endParaRPr>
          </a:p>
          <a:p>
            <a:r>
              <a:rPr lang="en-US" sz="2000" dirty="0" smtClean="0">
                <a:latin typeface="Calibri" pitchFamily="34" charset="0"/>
                <a:cs typeface="Calibri" pitchFamily="34" charset="0"/>
              </a:rPr>
              <a:t>There are total </a:t>
            </a:r>
            <a:r>
              <a:rPr lang="en-US" sz="2000" b="1" dirty="0" smtClean="0">
                <a:latin typeface="Calibri" pitchFamily="34" charset="0"/>
                <a:cs typeface="Calibri" pitchFamily="34" charset="0"/>
              </a:rPr>
              <a:t>32 incubation centers </a:t>
            </a:r>
            <a:r>
              <a:rPr lang="en-US" sz="2000" dirty="0" smtClean="0">
                <a:latin typeface="Calibri" pitchFamily="34" charset="0"/>
                <a:cs typeface="Calibri" pitchFamily="34" charset="0"/>
              </a:rPr>
              <a:t>in Madhya Pradesh and</a:t>
            </a:r>
          </a:p>
          <a:p>
            <a:r>
              <a:rPr lang="en-US" sz="2000" b="1" dirty="0" smtClean="0">
                <a:latin typeface="Calibri" pitchFamily="34" charset="0"/>
                <a:cs typeface="Calibri" pitchFamily="34" charset="0"/>
              </a:rPr>
              <a:t>5 incubation centers</a:t>
            </a:r>
            <a:r>
              <a:rPr lang="en-US" sz="2000" dirty="0" smtClean="0">
                <a:latin typeface="Calibri" pitchFamily="34" charset="0"/>
                <a:cs typeface="Calibri" pitchFamily="34" charset="0"/>
              </a:rPr>
              <a:t> running in Bhopal. These are-</a:t>
            </a:r>
          </a:p>
          <a:p>
            <a:endParaRPr lang="en-US" sz="2000" dirty="0">
              <a:latin typeface="Calibri" pitchFamily="34" charset="0"/>
              <a:cs typeface="Calibri" pitchFamily="34" charset="0"/>
            </a:endParaRPr>
          </a:p>
          <a:p>
            <a:pPr marL="457200" indent="-457200">
              <a:buClr>
                <a:schemeClr val="accent1"/>
              </a:buClr>
              <a:buFont typeface="+mj-lt"/>
              <a:buAutoNum type="arabicPeriod"/>
            </a:pPr>
            <a:r>
              <a:rPr lang="en-US" sz="2000" dirty="0">
                <a:latin typeface="Calibri" pitchFamily="34" charset="0"/>
                <a:cs typeface="Calibri" pitchFamily="34" charset="0"/>
              </a:rPr>
              <a:t>B </a:t>
            </a:r>
            <a:r>
              <a:rPr lang="en-US" sz="2000" dirty="0" smtClean="0">
                <a:latin typeface="Calibri" pitchFamily="34" charset="0"/>
                <a:cs typeface="Calibri" pitchFamily="34" charset="0"/>
              </a:rPr>
              <a:t>Nest</a:t>
            </a:r>
          </a:p>
          <a:p>
            <a:pPr marL="457200" indent="-457200">
              <a:buClr>
                <a:schemeClr val="accent1"/>
              </a:buClr>
              <a:buFont typeface="+mj-lt"/>
              <a:buAutoNum type="arabicPeriod"/>
            </a:pPr>
            <a:r>
              <a:rPr lang="en-US" sz="2000" dirty="0">
                <a:latin typeface="Calibri" pitchFamily="34" charset="0"/>
                <a:cs typeface="Calibri" pitchFamily="34" charset="0"/>
              </a:rPr>
              <a:t>Work Space </a:t>
            </a:r>
            <a:r>
              <a:rPr lang="en-US" sz="2000" dirty="0" smtClean="0">
                <a:latin typeface="Calibri" pitchFamily="34" charset="0"/>
                <a:cs typeface="Calibri" pitchFamily="34" charset="0"/>
              </a:rPr>
              <a:t>City</a:t>
            </a:r>
          </a:p>
          <a:p>
            <a:pPr marL="457200" indent="-457200">
              <a:buClr>
                <a:schemeClr val="accent1"/>
              </a:buClr>
              <a:buFont typeface="+mj-lt"/>
              <a:buAutoNum type="arabicPeriod"/>
            </a:pPr>
            <a:r>
              <a:rPr lang="en-US" sz="2000" dirty="0">
                <a:latin typeface="Calibri" pitchFamily="34" charset="0"/>
                <a:cs typeface="Calibri" pitchFamily="34" charset="0"/>
              </a:rPr>
              <a:t>VASPL Initiatives P Ltd </a:t>
            </a:r>
            <a:endParaRPr lang="en-US" sz="2000" dirty="0" smtClean="0">
              <a:latin typeface="Calibri" pitchFamily="34" charset="0"/>
              <a:cs typeface="Calibri" pitchFamily="34" charset="0"/>
            </a:endParaRPr>
          </a:p>
          <a:p>
            <a:pPr marL="457200" indent="-457200">
              <a:buClr>
                <a:schemeClr val="accent1"/>
              </a:buClr>
              <a:buFont typeface="+mj-lt"/>
              <a:buAutoNum type="arabicPeriod"/>
            </a:pPr>
            <a:r>
              <a:rPr lang="en-US" sz="2000" dirty="0">
                <a:latin typeface="Calibri" pitchFamily="34" charset="0"/>
                <a:cs typeface="Calibri" pitchFamily="34" charset="0"/>
              </a:rPr>
              <a:t>AIC - AART </a:t>
            </a:r>
            <a:r>
              <a:rPr lang="en-US" sz="2000" dirty="0" smtClean="0">
                <a:latin typeface="Calibri" pitchFamily="34" charset="0"/>
                <a:cs typeface="Calibri" pitchFamily="34" charset="0"/>
              </a:rPr>
              <a:t>ECH</a:t>
            </a:r>
          </a:p>
          <a:p>
            <a:pPr marL="457200" indent="-457200">
              <a:buClr>
                <a:schemeClr val="accent1"/>
              </a:buClr>
              <a:buFont typeface="+mj-lt"/>
              <a:buAutoNum type="arabicPeriod"/>
            </a:pPr>
            <a:r>
              <a:rPr lang="en-US" sz="2000" dirty="0">
                <a:latin typeface="Calibri" pitchFamily="34" charset="0"/>
                <a:cs typeface="Calibri" pitchFamily="34" charset="0"/>
              </a:rPr>
              <a:t>MANIT </a:t>
            </a:r>
            <a:r>
              <a:rPr lang="en-US" sz="2000" dirty="0" err="1">
                <a:latin typeface="Calibri" pitchFamily="34" charset="0"/>
                <a:cs typeface="Calibri" pitchFamily="34" charset="0"/>
              </a:rPr>
              <a:t>Rolta</a:t>
            </a:r>
            <a:r>
              <a:rPr lang="en-US" sz="2000" dirty="0">
                <a:latin typeface="Calibri" pitchFamily="34" charset="0"/>
                <a:cs typeface="Calibri" pitchFamily="34" charset="0"/>
              </a:rPr>
              <a:t> </a:t>
            </a:r>
            <a:r>
              <a:rPr lang="en-US" sz="2000" dirty="0" smtClean="0">
                <a:latin typeface="Calibri" pitchFamily="34" charset="0"/>
                <a:cs typeface="Calibri" pitchFamily="34" charset="0"/>
              </a:rPr>
              <a:t>Incubation </a:t>
            </a:r>
            <a:r>
              <a:rPr lang="en-US" sz="2000" dirty="0" err="1">
                <a:latin typeface="Calibri" pitchFamily="34" charset="0"/>
                <a:cs typeface="Calibri" pitchFamily="34" charset="0"/>
              </a:rPr>
              <a:t>centre</a:t>
            </a:r>
            <a:r>
              <a:rPr lang="en-US" sz="2000" dirty="0">
                <a:latin typeface="Calibri" pitchFamily="34" charset="0"/>
                <a:cs typeface="Calibri" pitchFamily="34" charset="0"/>
              </a:rPr>
              <a:t> (MRIC</a:t>
            </a:r>
            <a:r>
              <a:rPr lang="en-US" sz="2000" dirty="0" smtClean="0">
                <a:latin typeface="Calibri" pitchFamily="34" charset="0"/>
                <a:cs typeface="Calibri" pitchFamily="34" charset="0"/>
              </a:rPr>
              <a:t>)</a:t>
            </a:r>
          </a:p>
          <a:p>
            <a:endParaRPr lang="en-US" sz="2000" dirty="0" smtClean="0">
              <a:latin typeface="Calibri" pitchFamily="34" charset="0"/>
              <a:cs typeface="Calibri" pitchFamily="34" charset="0"/>
            </a:endParaRPr>
          </a:p>
          <a:p>
            <a:endParaRPr lang="en-US" sz="2000" dirty="0">
              <a:latin typeface="Calibri" pitchFamily="34" charset="0"/>
              <a:cs typeface="Calibri" pitchFamily="34" charset="0"/>
            </a:endParaRPr>
          </a:p>
          <a:p>
            <a:endParaRPr lang="en-US" sz="2000" dirty="0" smtClean="0">
              <a:latin typeface="Calibri" pitchFamily="34" charset="0"/>
              <a:cs typeface="Calibri" pitchFamily="34" charset="0"/>
            </a:endParaRPr>
          </a:p>
          <a:p>
            <a:endParaRPr lang="en-US" sz="2000" dirty="0" smtClean="0">
              <a:latin typeface="Calibri" pitchFamily="34" charset="0"/>
              <a:cs typeface="Calibri" pitchFamily="34" charset="0"/>
            </a:endParaRPr>
          </a:p>
          <a:p>
            <a:r>
              <a:rPr lang="en-US" dirty="0" smtClean="0">
                <a:latin typeface="Calibri" pitchFamily="34" charset="0"/>
                <a:cs typeface="Calibri" pitchFamily="34" charset="0"/>
              </a:rPr>
              <a:t>(Source- </a:t>
            </a:r>
            <a:r>
              <a:rPr lang="en-US" dirty="0">
                <a:latin typeface="Calibri" pitchFamily="34" charset="0"/>
                <a:cs typeface="Calibri" pitchFamily="34" charset="0"/>
                <a:hlinkClick r:id="rId2"/>
              </a:rPr>
              <a:t>https://</a:t>
            </a:r>
            <a:r>
              <a:rPr lang="en-US" dirty="0" smtClean="0">
                <a:latin typeface="Calibri" pitchFamily="34" charset="0"/>
                <a:cs typeface="Calibri" pitchFamily="34" charset="0"/>
                <a:hlinkClick r:id="rId2"/>
              </a:rPr>
              <a:t>mpmsme.gov.in/website/incubation-network</a:t>
            </a:r>
            <a:r>
              <a:rPr lang="en-US" dirty="0" smtClean="0">
                <a:latin typeface="Calibri" pitchFamily="34" charset="0"/>
                <a:cs typeface="Calibri" pitchFamily="34" charset="0"/>
              </a:rPr>
              <a:t> ,</a:t>
            </a:r>
          </a:p>
          <a:p>
            <a:r>
              <a:rPr lang="en-US" dirty="0">
                <a:latin typeface="Calibri" pitchFamily="34" charset="0"/>
                <a:cs typeface="Calibri" pitchFamily="34" charset="0"/>
                <a:hlinkClick r:id="rId3"/>
              </a:rPr>
              <a:t>https://</a:t>
            </a:r>
            <a:r>
              <a:rPr lang="en-US" dirty="0" smtClean="0">
                <a:latin typeface="Calibri" pitchFamily="34" charset="0"/>
                <a:cs typeface="Calibri" pitchFamily="34" charset="0"/>
                <a:hlinkClick r:id="rId3"/>
              </a:rPr>
              <a:t>www.smartfood.org/wpcontent/uploads/2020/03/Incubators.pdf</a:t>
            </a:r>
            <a:r>
              <a:rPr lang="en-US" dirty="0" smtClean="0">
                <a:latin typeface="Calibri" pitchFamily="34" charset="0"/>
                <a:cs typeface="Calibri" pitchFamily="34" charset="0"/>
              </a:rPr>
              <a:t> )</a:t>
            </a:r>
            <a:endParaRPr lang="en-US" dirty="0">
              <a:latin typeface="Calibri" pitchFamily="34" charset="0"/>
              <a:cs typeface="Calibri" pitchFamily="34" charset="0"/>
            </a:endParaRPr>
          </a:p>
        </p:txBody>
      </p:sp>
    </p:spTree>
    <p:extLst>
      <p:ext uri="{BB962C8B-B14F-4D97-AF65-F5344CB8AC3E}">
        <p14:creationId xmlns="" xmlns:p14="http://schemas.microsoft.com/office/powerpoint/2010/main" val="16186262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480</TotalTime>
  <Words>2325</Words>
  <Application>Microsoft Office PowerPoint</Application>
  <PresentationFormat>On-screen Show (4:3)</PresentationFormat>
  <Paragraphs>205</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NewsPrint</vt:lpstr>
      <vt:lpstr>START UP INDIA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UP INDIA</dc:title>
  <dc:creator>User</dc:creator>
  <cp:lastModifiedBy>Server</cp:lastModifiedBy>
  <cp:revision>54</cp:revision>
  <dcterms:created xsi:type="dcterms:W3CDTF">2006-08-16T00:00:00Z</dcterms:created>
  <dcterms:modified xsi:type="dcterms:W3CDTF">2022-06-14T14:04:17Z</dcterms:modified>
</cp:coreProperties>
</file>