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59" r:id="rId6"/>
    <p:sldId id="261" r:id="rId7"/>
    <p:sldId id="262" r:id="rId8"/>
    <p:sldId id="263" r:id="rId9"/>
    <p:sldId id="265" r:id="rId10"/>
    <p:sldId id="266" r:id="rId11"/>
    <p:sldId id="267" r:id="rId12"/>
    <p:sldId id="268" r:id="rId13"/>
    <p:sldId id="269" r:id="rId14"/>
    <p:sldId id="272" r:id="rId15"/>
    <p:sldId id="273" r:id="rId16"/>
    <p:sldId id="277" r:id="rId17"/>
    <p:sldId id="270" r:id="rId18"/>
    <p:sldId id="271" r:id="rId19"/>
    <p:sldId id="274" r:id="rId20"/>
    <p:sldId id="281" r:id="rId21"/>
    <p:sldId id="275" r:id="rId22"/>
    <p:sldId id="276" r:id="rId23"/>
    <p:sldId id="278" r:id="rId24"/>
    <p:sldId id="279" r:id="rId25"/>
    <p:sldId id="282" r:id="rId26"/>
    <p:sldId id="280" r:id="rId27"/>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1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3417DC-C831-4476-98AA-AEEA71073B7C}" type="datetimeFigureOut">
              <a:rPr lang="en-US" smtClean="0"/>
              <a:pPr/>
              <a:t>9/21/2022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C314384-7855-452B-B12C-5E630B8A2F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314384-7855-452B-B12C-5E630B8A2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314384-7855-452B-B12C-5E630B8A2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314384-7855-452B-B12C-5E630B8A2F1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314384-7855-452B-B12C-5E630B8A2F1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314384-7855-452B-B12C-5E630B8A2F1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C314384-7855-452B-B12C-5E630B8A2F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C314384-7855-452B-B12C-5E630B8A2F1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3417DC-C831-4476-98AA-AEEA71073B7C}" type="datetimeFigureOut">
              <a:rPr lang="en-US" smtClean="0"/>
              <a:pPr/>
              <a:t>9/21/2022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C314384-7855-452B-B12C-5E630B8A2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3417DC-C831-4476-98AA-AEEA71073B7C}" type="datetimeFigureOut">
              <a:rPr lang="en-US" smtClean="0"/>
              <a:pPr/>
              <a:t>9/21/2022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314384-7855-452B-B12C-5E630B8A2F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3417DC-C831-4476-98AA-AEEA71073B7C}" type="datetimeFigureOut">
              <a:rPr lang="en-US" smtClean="0"/>
              <a:pPr/>
              <a:t>9/21/2022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314384-7855-452B-B12C-5E630B8A2F1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3417DC-C831-4476-98AA-AEEA71073B7C}" type="datetimeFigureOut">
              <a:rPr lang="en-US" smtClean="0"/>
              <a:pPr/>
              <a:t>9/21/2022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314384-7855-452B-B12C-5E630B8A2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ntrepreneurship" TargetMode="External"/><Relationship Id="rId7" Type="http://schemas.openxmlformats.org/officeDocument/2006/relationships/hyperlink" Target="https://en.wikipedia.org/wiki/Unicorn_(finance)" TargetMode="External"/><Relationship Id="rId2" Type="http://schemas.openxmlformats.org/officeDocument/2006/relationships/hyperlink" Target="https://en.wikipedia.org/wiki/Founder_CEO" TargetMode="External"/><Relationship Id="rId1" Type="http://schemas.openxmlformats.org/officeDocument/2006/relationships/slideLayout" Target="../slideLayouts/slideLayout2.xml"/><Relationship Id="rId6" Type="http://schemas.openxmlformats.org/officeDocument/2006/relationships/hyperlink" Target="https://en.wikipedia.org/wiki/Business_model" TargetMode="External"/><Relationship Id="rId5" Type="http://schemas.openxmlformats.org/officeDocument/2006/relationships/hyperlink" Target="https://en.wikipedia.org/wiki/Lean_startup" TargetMode="External"/><Relationship Id="rId4" Type="http://schemas.openxmlformats.org/officeDocument/2006/relationships/hyperlink" Target="https://en.wikipedia.org/wiki/Scalabilit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akilsearch.com/company-registration" TargetMode="External"/><Relationship Id="rId2" Type="http://schemas.openxmlformats.org/officeDocument/2006/relationships/hyperlink" Target="https://vakilsearch.com/llp-registration-india"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ca.gov.i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pp.gov.in/"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743200"/>
            <a:ext cx="6400800" cy="1752600"/>
          </a:xfrm>
        </p:spPr>
        <p:txBody>
          <a:bodyPr/>
          <a:lstStyle/>
          <a:p>
            <a:endParaRPr lang="en-US" dirty="0"/>
          </a:p>
        </p:txBody>
      </p:sp>
      <p:pic>
        <p:nvPicPr>
          <p:cNvPr id="4" name="Picture 3" descr="startups-image.jpg"/>
          <p:cNvPicPr>
            <a:picLocks noChangeAspect="1"/>
          </p:cNvPicPr>
          <p:nvPr/>
        </p:nvPicPr>
        <p:blipFill>
          <a:blip r:embed="rId2" cstate="print"/>
          <a:stretch>
            <a:fillRect/>
          </a:stretch>
        </p:blipFill>
        <p:spPr>
          <a:xfrm>
            <a:off x="0" y="76201"/>
            <a:ext cx="9144000" cy="6857999"/>
          </a:xfrm>
          <a:prstGeom prst="rect">
            <a:avLst/>
          </a:prstGeom>
        </p:spPr>
      </p:pic>
      <p:sp>
        <p:nvSpPr>
          <p:cNvPr id="5" name="TextBox 4"/>
          <p:cNvSpPr txBox="1"/>
          <p:nvPr/>
        </p:nvSpPr>
        <p:spPr>
          <a:xfrm>
            <a:off x="381000" y="482025"/>
            <a:ext cx="76200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u="sng" cap="all" dirty="0" smtClean="0">
                <a:ln w="0"/>
                <a:solidFill>
                  <a:srgbClr val="00B0F0"/>
                </a:solidFill>
                <a:effectLst>
                  <a:reflection blurRad="12700" stA="50000" endPos="50000" dist="5000" dir="5400000" sy="-100000" rotWithShape="0"/>
                </a:effectLst>
              </a:rPr>
              <a:t>HOW TO BUILD A SUCCESSFULL</a:t>
            </a:r>
            <a:endParaRPr lang="en-US" sz="3200" b="1" u="sng" cap="all" dirty="0">
              <a:ln w="0"/>
              <a:solidFill>
                <a:srgbClr val="00B0F0"/>
              </a:solidFill>
              <a:effectLst>
                <a:reflection blurRad="12700" stA="50000" endPos="50000" dist="5000" dir="5400000" sy="-100000" rotWithShape="0"/>
              </a:effectLst>
            </a:endParaRPr>
          </a:p>
        </p:txBody>
      </p:sp>
      <p:pic>
        <p:nvPicPr>
          <p:cNvPr id="8" name="Picture 7" descr="startup india.png"/>
          <p:cNvPicPr/>
          <p:nvPr/>
        </p:nvPicPr>
        <p:blipFill>
          <a:blip r:embed="rId3" cstate="print"/>
          <a:stretch>
            <a:fillRect/>
          </a:stretch>
        </p:blipFill>
        <p:spPr>
          <a:xfrm>
            <a:off x="2743200" y="5562600"/>
            <a:ext cx="4038600" cy="129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95472"/>
          </a:xfrm>
          <a:ln>
            <a:solidFill>
              <a:srgbClr val="0070C0"/>
            </a:solidFill>
          </a:ln>
        </p:spPr>
        <p:txBody>
          <a:bodyPr/>
          <a:lstStyle/>
          <a:p>
            <a:pPr>
              <a:buNone/>
            </a:pPr>
            <a:r>
              <a:rPr lang="en-US" dirty="0" smtClean="0">
                <a:latin typeface="Cambria" pitchFamily="18" charset="0"/>
              </a:rPr>
              <a:t>  To provide equity funding support for development and growth of innovation driven enterprises, the government has set aside a corpus fund of 10,000 </a:t>
            </a:r>
            <a:r>
              <a:rPr lang="en-US" dirty="0" err="1" smtClean="0">
                <a:latin typeface="Cambria" pitchFamily="18" charset="0"/>
              </a:rPr>
              <a:t>crores</a:t>
            </a:r>
            <a:r>
              <a:rPr lang="en-US" dirty="0" smtClean="0">
                <a:latin typeface="Cambria" pitchFamily="18" charset="0"/>
              </a:rPr>
              <a:t> managed by SIDBI. The Fund is in the nature of Fund of Funds, which means that the Government participates in the capital of SEBI registered Venture Funds, who further invest in Startups.</a:t>
            </a:r>
            <a:endParaRPr lang="en-US" dirty="0">
              <a:latin typeface="Cambria" pitchFamily="18" charset="0"/>
            </a:endParaRPr>
          </a:p>
        </p:txBody>
      </p:sp>
      <p:sp>
        <p:nvSpPr>
          <p:cNvPr id="3" name="Title 2"/>
          <p:cNvSpPr>
            <a:spLocks noGrp="1"/>
          </p:cNvSpPr>
          <p:nvPr>
            <p:ph type="title"/>
          </p:nvPr>
        </p:nvSpPr>
        <p:spPr/>
        <p:txBody>
          <a:bodyPr/>
          <a:lstStyle/>
          <a:p>
            <a:r>
              <a:rPr lang="en-US" i="1" dirty="0" smtClean="0"/>
              <a:t>5. Fund of Funds for Startups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05072"/>
          </a:xfrm>
          <a:ln>
            <a:solidFill>
              <a:srgbClr val="0070C0"/>
            </a:solidFill>
          </a:ln>
        </p:spPr>
        <p:txBody>
          <a:bodyPr/>
          <a:lstStyle/>
          <a:p>
            <a:pPr>
              <a:buNone/>
            </a:pPr>
            <a:r>
              <a:rPr lang="en-US" dirty="0" smtClean="0">
                <a:latin typeface="Cambria" pitchFamily="18" charset="0"/>
              </a:rPr>
              <a:t>  The profits of </a:t>
            </a:r>
            <a:r>
              <a:rPr lang="en-US" dirty="0" err="1" smtClean="0">
                <a:latin typeface="Cambria" pitchFamily="18" charset="0"/>
              </a:rPr>
              <a:t>recognised</a:t>
            </a:r>
            <a:r>
              <a:rPr lang="en-US" dirty="0" smtClean="0">
                <a:latin typeface="Cambria" pitchFamily="18" charset="0"/>
              </a:rPr>
              <a:t> Startups that are granted an Inter-Ministerial Board Certificate are exempted from income-tax for a period of 3 years out of 7 years since incorporation. This fiscal exemption is aimed at facilitating growth of business and meeting the working capital requirements during the initial years of operations</a:t>
            </a:r>
            <a:endParaRPr lang="en-US" dirty="0">
              <a:latin typeface="Cambria" pitchFamily="18" charset="0"/>
            </a:endParaRPr>
          </a:p>
        </p:txBody>
      </p:sp>
      <p:sp>
        <p:nvSpPr>
          <p:cNvPr id="3" name="Title 2"/>
          <p:cNvSpPr>
            <a:spLocks noGrp="1"/>
          </p:cNvSpPr>
          <p:nvPr>
            <p:ph type="title"/>
          </p:nvPr>
        </p:nvSpPr>
        <p:spPr/>
        <p:txBody>
          <a:bodyPr/>
          <a:lstStyle/>
          <a:p>
            <a:r>
              <a:rPr lang="en-US" i="1" dirty="0" smtClean="0"/>
              <a:t>6. Tax Exemption for 3 years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547872"/>
          </a:xfrm>
        </p:spPr>
        <p:txBody>
          <a:bodyPr/>
          <a:lstStyle/>
          <a:p>
            <a:pPr>
              <a:buNone/>
            </a:pPr>
            <a:r>
              <a:rPr lang="en-US" dirty="0" smtClean="0">
                <a:latin typeface="Cambria" pitchFamily="18" charset="0"/>
              </a:rPr>
              <a:t>    If a Startup, having certificate from the Inter-Ministerial Board Certificate, receives any consideration for issue of shares that exceeds the face value of such shares, then the aggregate consideration, up to Rs. 25 </a:t>
            </a:r>
            <a:r>
              <a:rPr lang="en-US" dirty="0" err="1" smtClean="0">
                <a:latin typeface="Cambria" pitchFamily="18" charset="0"/>
              </a:rPr>
              <a:t>Crore</a:t>
            </a:r>
            <a:r>
              <a:rPr lang="en-US" dirty="0" smtClean="0">
                <a:latin typeface="Cambria" pitchFamily="18" charset="0"/>
              </a:rPr>
              <a:t>, received for such shares that exceeds the fair market value of the shares is exempted from tax.</a:t>
            </a:r>
            <a:endParaRPr lang="en-US" dirty="0">
              <a:latin typeface="Cambria" pitchFamily="18" charset="0"/>
            </a:endParaRPr>
          </a:p>
        </p:txBody>
      </p:sp>
      <p:sp>
        <p:nvSpPr>
          <p:cNvPr id="3" name="Title 2"/>
          <p:cNvSpPr>
            <a:spLocks noGrp="1"/>
          </p:cNvSpPr>
          <p:nvPr>
            <p:ph type="title"/>
          </p:nvPr>
        </p:nvSpPr>
        <p:spPr/>
        <p:txBody>
          <a:bodyPr>
            <a:normAutofit fontScale="90000"/>
          </a:bodyPr>
          <a:lstStyle/>
          <a:p>
            <a:r>
              <a:rPr lang="en-US" i="1" dirty="0" smtClean="0"/>
              <a:t>7. Tax Exemption on Investment above Fair Market Value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915400" cy="5702491"/>
          </a:xfrm>
        </p:spPr>
        <p:txBody>
          <a:bodyPr/>
          <a:lstStyle/>
          <a:p>
            <a:endParaRPr lang="en-US" dirty="0" smtClean="0"/>
          </a:p>
          <a:p>
            <a:endParaRPr lang="en-US" dirty="0"/>
          </a:p>
        </p:txBody>
      </p:sp>
      <p:sp>
        <p:nvSpPr>
          <p:cNvPr id="3" name="Title 2"/>
          <p:cNvSpPr>
            <a:spLocks noGrp="1"/>
          </p:cNvSpPr>
          <p:nvPr>
            <p:ph type="title"/>
          </p:nvPr>
        </p:nvSpPr>
        <p:spPr>
          <a:xfrm>
            <a:off x="457200" y="457200"/>
            <a:ext cx="8229600" cy="5257800"/>
          </a:xfrm>
          <a:ln>
            <a:solidFill>
              <a:srgbClr val="0070C0"/>
            </a:solidFill>
          </a:ln>
        </p:spPr>
        <p:txBody>
          <a:bodyPr>
            <a:noAutofit/>
          </a:bodyPr>
          <a:lstStyle/>
          <a:p>
            <a:r>
              <a:rPr lang="en-US" sz="1800" i="1" u="sng" dirty="0" smtClean="0">
                <a:latin typeface="Cambria" pitchFamily="18" charset="0"/>
              </a:rPr>
              <a:t>Government Schemes</a:t>
            </a:r>
            <a:r>
              <a:rPr lang="en-US" sz="1800" i="1" dirty="0" smtClean="0">
                <a:latin typeface="Cambria" pitchFamily="18" charset="0"/>
              </a:rPr>
              <a:t/>
            </a:r>
            <a:br>
              <a:rPr lang="en-US" sz="1800" i="1" dirty="0" smtClean="0">
                <a:latin typeface="Cambria" pitchFamily="18" charset="0"/>
              </a:rPr>
            </a:br>
            <a:r>
              <a:rPr lang="en-US" sz="1800" dirty="0" smtClean="0">
                <a:latin typeface="Cambria" pitchFamily="18" charset="0"/>
              </a:rPr>
              <a:t>Many government departments are working to promote entrepreneurship in India. Startup India has collated various schemes from various ministerial bodies at one place to facilitate and save your time from jumping between websites!</a:t>
            </a:r>
            <a:br>
              <a:rPr lang="en-US" sz="1800" dirty="0" smtClean="0">
                <a:latin typeface="Cambria" pitchFamily="18" charset="0"/>
              </a:rPr>
            </a:br>
            <a:r>
              <a:rPr lang="en-US" sz="1800" dirty="0" smtClean="0">
                <a:latin typeface="Cambria" pitchFamily="18" charset="0"/>
              </a:rPr>
              <a:t/>
            </a:r>
            <a:br>
              <a:rPr lang="en-US" sz="1800" dirty="0" smtClean="0">
                <a:latin typeface="Cambria" pitchFamily="18" charset="0"/>
              </a:rPr>
            </a:br>
            <a:r>
              <a:rPr lang="en-US" sz="1800" i="1" u="sng" dirty="0" smtClean="0">
                <a:latin typeface="Cambria" pitchFamily="18" charset="0"/>
              </a:rPr>
              <a:t>State's Startup Policies</a:t>
            </a:r>
            <a:r>
              <a:rPr lang="en-US" sz="1800" i="1" dirty="0" smtClean="0">
                <a:latin typeface="Cambria" pitchFamily="18" charset="0"/>
              </a:rPr>
              <a:t/>
            </a:r>
            <a:br>
              <a:rPr lang="en-US" sz="1800" i="1" dirty="0" smtClean="0">
                <a:latin typeface="Cambria" pitchFamily="18" charset="0"/>
              </a:rPr>
            </a:br>
            <a:r>
              <a:rPr lang="en-US" sz="1800" dirty="0" smtClean="0">
                <a:latin typeface="Cambria" pitchFamily="18" charset="0"/>
              </a:rPr>
              <a:t>Startup India presents to you a list of 25 state government policies who offer benefits to Startups! Startups and entrepreneurs across these states can access the policy documents, website links and contact details of the respective nodal agencies.</a:t>
            </a:r>
            <a:br>
              <a:rPr lang="en-US" sz="1800" dirty="0" smtClean="0">
                <a:latin typeface="Cambria" pitchFamily="18" charset="0"/>
              </a:rPr>
            </a:br>
            <a:r>
              <a:rPr lang="en-US" sz="1800" dirty="0" smtClean="0">
                <a:latin typeface="Cambria" pitchFamily="18" charset="0"/>
              </a:rPr>
              <a:t/>
            </a:r>
            <a:br>
              <a:rPr lang="en-US" sz="1800" dirty="0" smtClean="0">
                <a:latin typeface="Cambria" pitchFamily="18" charset="0"/>
              </a:rPr>
            </a:br>
            <a:r>
              <a:rPr lang="en-US" sz="1800" i="1" u="sng" dirty="0" smtClean="0">
                <a:latin typeface="Cambria" pitchFamily="18" charset="0"/>
              </a:rPr>
              <a:t>Partner Services</a:t>
            </a:r>
            <a:br>
              <a:rPr lang="en-US" sz="1800" i="1" u="sng" dirty="0" smtClean="0">
                <a:latin typeface="Cambria" pitchFamily="18" charset="0"/>
              </a:rPr>
            </a:br>
            <a:r>
              <a:rPr lang="en-US" sz="1800" dirty="0" smtClean="0">
                <a:latin typeface="Cambria" pitchFamily="18" charset="0"/>
              </a:rPr>
              <a:t>In our endeavor to make starting up easy for start-ups, we bring you the best of some relevant services out there in the market free of cost, only for you. We have collaborated with leading </a:t>
            </a:r>
            <a:r>
              <a:rPr lang="en-US" sz="1800" dirty="0" err="1" smtClean="0">
                <a:latin typeface="Cambria" pitchFamily="18" charset="0"/>
              </a:rPr>
              <a:t>corporates</a:t>
            </a:r>
            <a:r>
              <a:rPr lang="en-US" sz="1800" dirty="0" smtClean="0">
                <a:latin typeface="Cambria" pitchFamily="18" charset="0"/>
              </a:rPr>
              <a:t>, the likes of Amazon Web Services, </a:t>
            </a:r>
            <a:r>
              <a:rPr lang="en-US" sz="1800" dirty="0" err="1" smtClean="0">
                <a:latin typeface="Cambria" pitchFamily="18" charset="0"/>
              </a:rPr>
              <a:t>Zoho</a:t>
            </a:r>
            <a:r>
              <a:rPr lang="en-US" sz="1800" dirty="0" smtClean="0">
                <a:latin typeface="Cambria" pitchFamily="18" charset="0"/>
              </a:rPr>
              <a:t>, </a:t>
            </a:r>
            <a:r>
              <a:rPr lang="en-US" sz="1800" dirty="0" err="1" smtClean="0">
                <a:latin typeface="Cambria" pitchFamily="18" charset="0"/>
              </a:rPr>
              <a:t>Vakil</a:t>
            </a:r>
            <a:r>
              <a:rPr lang="en-US" sz="1800" dirty="0" smtClean="0">
                <a:latin typeface="Cambria" pitchFamily="18" charset="0"/>
              </a:rPr>
              <a:t> search and others to bring you these services. Whether you want to build an app, use cloud credits or get cloud telephony services, everything here is free of cost for you.</a:t>
            </a:r>
            <a:endParaRPr lang="en-US" sz="1800" u="sng"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06562"/>
          </a:xfrm>
        </p:spPr>
        <p:txBody>
          <a:bodyPr>
            <a:noAutofit/>
          </a:bodyPr>
          <a:lstStyle/>
          <a:p>
            <a:r>
              <a:rPr lang="en-US" sz="2800" u="sng" dirty="0" smtClean="0"/>
              <a:t>HOW TO REGISTER YOUR STARTUP WITH STARTUP INDIA</a:t>
            </a:r>
            <a:r>
              <a:rPr lang="en-US" sz="2800" dirty="0" smtClean="0"/>
              <a:t/>
            </a:r>
            <a:br>
              <a:rPr lang="en-US" sz="2800" dirty="0" smtClean="0"/>
            </a:br>
            <a:r>
              <a:rPr lang="en-US" sz="2800" dirty="0" smtClean="0"/>
              <a:t> </a:t>
            </a:r>
            <a:br>
              <a:rPr lang="en-US" sz="2800" dirty="0" smtClean="0"/>
            </a:br>
            <a:endParaRPr lang="en-US" sz="2800" dirty="0"/>
          </a:p>
        </p:txBody>
      </p:sp>
      <p:pic>
        <p:nvPicPr>
          <p:cNvPr id="4" name="Content Placeholder 3" descr="registration process.jpg"/>
          <p:cNvPicPr>
            <a:picLocks noGrp="1"/>
          </p:cNvPicPr>
          <p:nvPr>
            <p:ph idx="1"/>
          </p:nvPr>
        </p:nvPicPr>
        <p:blipFill>
          <a:blip r:embed="rId2" cstate="print"/>
          <a:stretch>
            <a:fillRect/>
          </a:stretch>
        </p:blipFill>
        <p:spPr>
          <a:xfrm>
            <a:off x="0" y="1676400"/>
            <a:ext cx="9144000" cy="3429000"/>
          </a:xfrm>
          <a:prstGeom prst="rect">
            <a:avLst/>
          </a:prstGeom>
          <a:ln>
            <a:solidFill>
              <a:srgbClr val="0070C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corporation.png"/>
          <p:cNvPicPr>
            <a:picLocks noGrp="1" noChangeAspect="1"/>
          </p:cNvPicPr>
          <p:nvPr>
            <p:ph idx="1"/>
          </p:nvPr>
        </p:nvPicPr>
        <p:blipFill>
          <a:blip r:embed="rId2" cstate="print"/>
          <a:stretch>
            <a:fillRect/>
          </a:stretch>
        </p:blipFill>
        <p:spPr>
          <a:xfrm>
            <a:off x="0" y="0"/>
            <a:ext cx="9144000" cy="595978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ass-2-class-3-dsc-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u="sng" dirty="0" smtClean="0"/>
              <a:t>REQUIREMENT FOR DSC</a:t>
            </a:r>
            <a:endParaRPr lang="en-IN" u="sng" dirty="0"/>
          </a:p>
        </p:txBody>
      </p:sp>
      <p:sp>
        <p:nvSpPr>
          <p:cNvPr id="5" name="Content Placeholder 2"/>
          <p:cNvSpPr>
            <a:spLocks noGrp="1"/>
          </p:cNvSpPr>
          <p:nvPr>
            <p:ph idx="1"/>
          </p:nvPr>
        </p:nvSpPr>
        <p:spPr>
          <a:ln>
            <a:solidFill>
              <a:srgbClr val="0070C0"/>
            </a:solidFill>
          </a:ln>
        </p:spPr>
        <p:txBody>
          <a:bodyPr>
            <a:normAutofit lnSpcReduction="10000"/>
          </a:bodyPr>
          <a:lstStyle/>
          <a:p>
            <a:pPr lvl="0">
              <a:buNone/>
            </a:pPr>
            <a:r>
              <a:rPr lang="en-US" dirty="0" smtClean="0"/>
              <a:t>Requirements:</a:t>
            </a:r>
            <a:endParaRPr lang="en-IN" dirty="0" smtClean="0"/>
          </a:p>
          <a:p>
            <a:pPr lvl="0"/>
            <a:r>
              <a:rPr lang="en-US" dirty="0" smtClean="0"/>
              <a:t>2 photos</a:t>
            </a:r>
            <a:endParaRPr lang="en-IN" dirty="0" smtClean="0"/>
          </a:p>
          <a:p>
            <a:pPr lvl="0"/>
            <a:r>
              <a:rPr lang="en-US" dirty="0" smtClean="0"/>
              <a:t>Copy of pan card {self attested}</a:t>
            </a:r>
            <a:endParaRPr lang="en-IN" dirty="0" smtClean="0"/>
          </a:p>
          <a:p>
            <a:pPr lvl="0"/>
            <a:r>
              <a:rPr lang="en-US" dirty="0" smtClean="0"/>
              <a:t>Copy of address proof{self attested]</a:t>
            </a:r>
            <a:endParaRPr lang="en-IN" dirty="0" smtClean="0"/>
          </a:p>
          <a:p>
            <a:pPr>
              <a:buNone/>
            </a:pPr>
            <a:endParaRPr lang="en-IN" dirty="0" smtClean="0"/>
          </a:p>
          <a:p>
            <a:pPr>
              <a:buNone/>
            </a:pPr>
            <a:r>
              <a:rPr lang="en-US" dirty="0" smtClean="0"/>
              <a:t>Address proof:</a:t>
            </a:r>
            <a:endParaRPr lang="en-IN" dirty="0" smtClean="0"/>
          </a:p>
          <a:p>
            <a:pPr lvl="0"/>
            <a:r>
              <a:rPr lang="en-US" dirty="0" smtClean="0"/>
              <a:t>Voter id</a:t>
            </a:r>
            <a:endParaRPr lang="en-IN" dirty="0" smtClean="0"/>
          </a:p>
          <a:p>
            <a:pPr lvl="0"/>
            <a:r>
              <a:rPr lang="en-US" dirty="0" smtClean="0"/>
              <a:t>Driving license</a:t>
            </a:r>
            <a:endParaRPr lang="en-IN" dirty="0" smtClean="0"/>
          </a:p>
          <a:p>
            <a:pPr lvl="0"/>
            <a:r>
              <a:rPr lang="en-US" dirty="0" smtClean="0"/>
              <a:t>Passport</a:t>
            </a:r>
            <a:endParaRPr lang="en-IN" dirty="0" smtClean="0"/>
          </a:p>
          <a:p>
            <a:pPr lvl="0"/>
            <a:r>
              <a:rPr lang="en-US" dirty="0" err="1" smtClean="0"/>
              <a:t>Aadhar</a:t>
            </a:r>
            <a:r>
              <a:rPr lang="en-US" dirty="0" smtClean="0"/>
              <a:t> card </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6128" y="152400"/>
            <a:ext cx="7239000" cy="548640"/>
          </a:xfrm>
        </p:spPr>
        <p:txBody>
          <a:bodyPr>
            <a:normAutofit fontScale="90000"/>
          </a:bodyPr>
          <a:lstStyle/>
          <a:p>
            <a:r>
              <a:rPr lang="en-US" u="sng" dirty="0" smtClean="0"/>
              <a:t>DSC FORM</a:t>
            </a:r>
            <a:endParaRPr lang="en-IN" u="sng"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084941" y="838200"/>
            <a:ext cx="52578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334000"/>
          </a:xfrm>
        </p:spPr>
        <p:txBody>
          <a:bodyPr>
            <a:noAutofit/>
          </a:bodyPr>
          <a:lstStyle/>
          <a:p>
            <a:pPr>
              <a:buNone/>
            </a:pPr>
            <a:r>
              <a:rPr lang="en-US" sz="1500" b="1" dirty="0" smtClean="0">
                <a:latin typeface="Cambria" pitchFamily="18" charset="0"/>
              </a:rPr>
              <a:t>     </a:t>
            </a:r>
            <a:r>
              <a:rPr lang="en-US" sz="1500" dirty="0" smtClean="0">
                <a:latin typeface="Cambria" pitchFamily="18" charset="0"/>
              </a:rPr>
              <a:t> The Memorandum of Association and Articles of Association are considered as vital documents for a company as it prescribes the scope of operation of company and defines the how operations are carried out.</a:t>
            </a:r>
          </a:p>
          <a:p>
            <a:pPr>
              <a:buNone/>
            </a:pPr>
            <a:r>
              <a:rPr lang="en-US" sz="1500" dirty="0" smtClean="0">
                <a:latin typeface="Cambria" pitchFamily="18" charset="0"/>
              </a:rPr>
              <a:t>      When comes to register a company as Private Limited, below three clauses are included in its </a:t>
            </a:r>
            <a:r>
              <a:rPr lang="en-US" sz="1500" dirty="0" err="1" smtClean="0">
                <a:latin typeface="Cambria" pitchFamily="18" charset="0"/>
              </a:rPr>
              <a:t>AoA</a:t>
            </a:r>
            <a:r>
              <a:rPr lang="en-US" sz="1500" dirty="0" smtClean="0">
                <a:latin typeface="Cambria" pitchFamily="18" charset="0"/>
              </a:rPr>
              <a:t> in addition to the general clauses.</a:t>
            </a:r>
          </a:p>
          <a:p>
            <a:pPr>
              <a:buNone/>
            </a:pPr>
            <a:endParaRPr lang="en-US" sz="1500" dirty="0" smtClean="0">
              <a:latin typeface="Cambria" pitchFamily="18" charset="0"/>
            </a:endParaRPr>
          </a:p>
          <a:p>
            <a:r>
              <a:rPr lang="en-US" sz="1500" dirty="0" smtClean="0">
                <a:latin typeface="Cambria" pitchFamily="18" charset="0"/>
              </a:rPr>
              <a:t>Number of members is limited up to 200.</a:t>
            </a:r>
          </a:p>
          <a:p>
            <a:r>
              <a:rPr lang="en-US" sz="1500" dirty="0" smtClean="0">
                <a:latin typeface="Cambria" pitchFamily="18" charset="0"/>
              </a:rPr>
              <a:t>Transferring of shares is restricted.</a:t>
            </a:r>
          </a:p>
          <a:p>
            <a:r>
              <a:rPr lang="en-US" sz="1500" dirty="0" smtClean="0">
                <a:latin typeface="Cambria" pitchFamily="18" charset="0"/>
              </a:rPr>
              <a:t>Prohibition on accepting securities from public.</a:t>
            </a:r>
          </a:p>
          <a:p>
            <a:endParaRPr lang="en-US" sz="1500" dirty="0" smtClean="0">
              <a:latin typeface="Cambria" pitchFamily="18" charset="0"/>
            </a:endParaRPr>
          </a:p>
          <a:p>
            <a:pPr>
              <a:buNone/>
            </a:pPr>
            <a:r>
              <a:rPr lang="en-US" sz="1500" dirty="0" smtClean="0">
                <a:latin typeface="Cambria" pitchFamily="18" charset="0"/>
              </a:rPr>
              <a:t>      In addition to </a:t>
            </a:r>
            <a:r>
              <a:rPr lang="en-US" sz="1500" dirty="0" err="1" smtClean="0">
                <a:latin typeface="Cambria" pitchFamily="18" charset="0"/>
              </a:rPr>
              <a:t>MoA</a:t>
            </a:r>
            <a:r>
              <a:rPr lang="en-US" sz="1500" dirty="0" smtClean="0">
                <a:latin typeface="Cambria" pitchFamily="18" charset="0"/>
              </a:rPr>
              <a:t> and </a:t>
            </a:r>
            <a:r>
              <a:rPr lang="en-US" sz="1500" dirty="0" err="1" smtClean="0">
                <a:latin typeface="Cambria" pitchFamily="18" charset="0"/>
              </a:rPr>
              <a:t>AoA</a:t>
            </a:r>
            <a:r>
              <a:rPr lang="en-US" sz="1500" dirty="0" smtClean="0">
                <a:latin typeface="Cambria" pitchFamily="18" charset="0"/>
              </a:rPr>
              <a:t>, the application for Private Company Registration must be accompanied with following documents:</a:t>
            </a:r>
          </a:p>
          <a:p>
            <a:pPr>
              <a:buNone/>
            </a:pPr>
            <a:endParaRPr lang="en-US" sz="1500" dirty="0" smtClean="0">
              <a:latin typeface="Cambria" pitchFamily="18" charset="0"/>
            </a:endParaRPr>
          </a:p>
          <a:p>
            <a:r>
              <a:rPr lang="en-US" sz="1500" dirty="0" smtClean="0">
                <a:latin typeface="Cambria" pitchFamily="18" charset="0"/>
              </a:rPr>
              <a:t>NOC from the owner of registered office address and Utility Bill;</a:t>
            </a:r>
          </a:p>
          <a:p>
            <a:r>
              <a:rPr lang="en-US" sz="1500" dirty="0" smtClean="0">
                <a:latin typeface="Cambria" pitchFamily="18" charset="0"/>
              </a:rPr>
              <a:t>In case the premises is rented, Rental Agreement with the registered office owner.</a:t>
            </a:r>
          </a:p>
          <a:p>
            <a:r>
              <a:rPr lang="en-US" sz="1500" dirty="0" smtClean="0">
                <a:latin typeface="Cambria" pitchFamily="18" charset="0"/>
              </a:rPr>
              <a:t>Consent to act as a Director of the company in form DIR – 2;</a:t>
            </a:r>
          </a:p>
          <a:p>
            <a:r>
              <a:rPr lang="en-US" sz="1500" dirty="0" smtClean="0">
                <a:latin typeface="Cambria" pitchFamily="18" charset="0"/>
              </a:rPr>
              <a:t>Declaration by first subscriber(s) and director(s) in form INC – 9</a:t>
            </a:r>
          </a:p>
          <a:p>
            <a:r>
              <a:rPr lang="en-US" sz="1500" dirty="0" smtClean="0">
                <a:latin typeface="Cambria" pitchFamily="18" charset="0"/>
              </a:rPr>
              <a:t>Certified true copy of the self-attested Identity proof of the first subscriber(s) and director(s).</a:t>
            </a:r>
          </a:p>
          <a:p>
            <a:r>
              <a:rPr lang="en-US" sz="1500" dirty="0" smtClean="0">
                <a:latin typeface="Cambria" pitchFamily="18" charset="0"/>
              </a:rPr>
              <a:t>Certified true copy of the self-attested Address Proof of the first subscriber(s) and director(s).</a:t>
            </a:r>
          </a:p>
          <a:p>
            <a:endParaRPr lang="en-US" sz="1500" dirty="0">
              <a:latin typeface="Cambria" pitchFamily="18" charset="0"/>
            </a:endParaRPr>
          </a:p>
        </p:txBody>
      </p:sp>
      <p:sp>
        <p:nvSpPr>
          <p:cNvPr id="3" name="Title 2"/>
          <p:cNvSpPr>
            <a:spLocks noGrp="1"/>
          </p:cNvSpPr>
          <p:nvPr>
            <p:ph type="title"/>
          </p:nvPr>
        </p:nvSpPr>
        <p:spPr>
          <a:xfrm>
            <a:off x="457200" y="274638"/>
            <a:ext cx="8229600" cy="868362"/>
          </a:xfrm>
        </p:spPr>
        <p:txBody>
          <a:bodyPr>
            <a:normAutofit/>
          </a:bodyPr>
          <a:lstStyle/>
          <a:p>
            <a:r>
              <a:rPr lang="en-US" sz="2800" u="sng" dirty="0" smtClean="0">
                <a:latin typeface="Cambria" pitchFamily="18" charset="0"/>
              </a:rPr>
              <a:t>DRAFTING AND COLLECTION OF DOCUMENTS</a:t>
            </a:r>
            <a:endParaRPr lang="en-US" sz="2800" u="sng"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fontAlgn="base">
              <a:buNone/>
            </a:pPr>
            <a:r>
              <a:rPr lang="en-US" dirty="0" smtClean="0">
                <a:latin typeface="Cambria" pitchFamily="18" charset="0"/>
              </a:rPr>
              <a:t>      A</a:t>
            </a:r>
            <a:r>
              <a:rPr lang="en-US" dirty="0">
                <a:latin typeface="Cambria" pitchFamily="18" charset="0"/>
              </a:rPr>
              <a:t> </a:t>
            </a:r>
            <a:r>
              <a:rPr lang="en-US" b="1" dirty="0">
                <a:latin typeface="Cambria" pitchFamily="18" charset="0"/>
              </a:rPr>
              <a:t>startup</a:t>
            </a:r>
            <a:r>
              <a:rPr lang="en-US" dirty="0">
                <a:latin typeface="Cambria" pitchFamily="18" charset="0"/>
              </a:rPr>
              <a:t> or </a:t>
            </a:r>
            <a:r>
              <a:rPr lang="en-US" b="1" dirty="0">
                <a:latin typeface="Cambria" pitchFamily="18" charset="0"/>
              </a:rPr>
              <a:t>start up</a:t>
            </a:r>
            <a:r>
              <a:rPr lang="en-US" dirty="0">
                <a:latin typeface="Cambria" pitchFamily="18" charset="0"/>
              </a:rPr>
              <a:t> is a company initiated by individual </a:t>
            </a:r>
            <a:r>
              <a:rPr lang="en-US" dirty="0">
                <a:latin typeface="Cambria" pitchFamily="18" charset="0"/>
                <a:hlinkClick r:id="rId2" tooltip="Founder CEO"/>
              </a:rPr>
              <a:t>founders</a:t>
            </a:r>
            <a:r>
              <a:rPr lang="en-US" dirty="0">
                <a:latin typeface="Cambria" pitchFamily="18" charset="0"/>
              </a:rPr>
              <a:t> or </a:t>
            </a:r>
            <a:r>
              <a:rPr lang="en-US" dirty="0">
                <a:latin typeface="Cambria" pitchFamily="18" charset="0"/>
                <a:hlinkClick r:id="rId3" tooltip="Entrepreneurship"/>
              </a:rPr>
              <a:t>entrepreneurs</a:t>
            </a:r>
            <a:r>
              <a:rPr lang="en-US" dirty="0">
                <a:latin typeface="Cambria" pitchFamily="18" charset="0"/>
              </a:rPr>
              <a:t> to search for a repeatable and </a:t>
            </a:r>
            <a:r>
              <a:rPr lang="en-US" dirty="0">
                <a:latin typeface="Cambria" pitchFamily="18" charset="0"/>
                <a:hlinkClick r:id="rId4" tooltip="Scalability"/>
              </a:rPr>
              <a:t>scalable</a:t>
            </a:r>
            <a:r>
              <a:rPr lang="en-US" dirty="0">
                <a:latin typeface="Cambria" pitchFamily="18" charset="0"/>
              </a:rPr>
              <a:t> business model. Founders design startups to </a:t>
            </a:r>
            <a:r>
              <a:rPr lang="en-US" dirty="0">
                <a:latin typeface="Cambria" pitchFamily="18" charset="0"/>
                <a:hlinkClick r:id="rId5" tooltip="Lean startup"/>
              </a:rPr>
              <a:t>effectively develop and validate</a:t>
            </a:r>
            <a:r>
              <a:rPr lang="en-US" dirty="0">
                <a:latin typeface="Cambria" pitchFamily="18" charset="0"/>
              </a:rPr>
              <a:t> a scalable </a:t>
            </a:r>
            <a:r>
              <a:rPr lang="en-US" dirty="0">
                <a:latin typeface="Cambria" pitchFamily="18" charset="0"/>
                <a:hlinkClick r:id="rId6" tooltip="Business model"/>
              </a:rPr>
              <a:t>business model</a:t>
            </a:r>
            <a:r>
              <a:rPr lang="en-US" dirty="0">
                <a:latin typeface="Cambria" pitchFamily="18" charset="0"/>
              </a:rPr>
              <a:t>. Hence, the concepts of startups and entrepreneurship are similar. However, entrepreneurship refers all new businesses, including self-employment and businesses that never intend to grow big or become registered, while startups refer to new businesses that intend to grow beyond the solo founder, have employees, and intend to grow large. Start ups face high uncertainty</a:t>
            </a:r>
            <a:r>
              <a:rPr lang="en-US" baseline="30000" dirty="0">
                <a:latin typeface="Cambria" pitchFamily="18" charset="0"/>
              </a:rPr>
              <a:t> </a:t>
            </a:r>
            <a:r>
              <a:rPr lang="en-US" dirty="0">
                <a:latin typeface="Cambria" pitchFamily="18" charset="0"/>
              </a:rPr>
              <a:t>and do have high rates of failure, but the minority that go on to be successful companies have the potential to become large and influential. Some startups become </a:t>
            </a:r>
            <a:r>
              <a:rPr lang="en-US" dirty="0" smtClean="0">
                <a:latin typeface="Cambria" pitchFamily="18" charset="0"/>
                <a:hlinkClick r:id="rId7" tooltip="Unicorn (finance)"/>
              </a:rPr>
              <a:t>unicorns</a:t>
            </a:r>
            <a:r>
              <a:rPr lang="en-US" dirty="0">
                <a:latin typeface="Cambria" pitchFamily="18" charset="0"/>
              </a:rPr>
              <a:t>.</a:t>
            </a:r>
          </a:p>
        </p:txBody>
      </p:sp>
      <p:sp>
        <p:nvSpPr>
          <p:cNvPr id="2" name="Title 1"/>
          <p:cNvSpPr>
            <a:spLocks noGrp="1"/>
          </p:cNvSpPr>
          <p:nvPr>
            <p:ph type="title"/>
          </p:nvPr>
        </p:nvSpPr>
        <p:spPr/>
        <p:txBody>
          <a:bodyPr/>
          <a:lstStyle/>
          <a:p>
            <a:r>
              <a:rPr lang="en-US" b="1" u="sng" dirty="0" smtClean="0"/>
              <a:t>STARTUP COMPANY MEANING</a:t>
            </a:r>
            <a:endParaRPr lang="en-US" b="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229600" cy="6248400"/>
          </a:xfrm>
        </p:spPr>
        <p:txBody>
          <a:bodyPr>
            <a:noAutofit/>
          </a:bodyPr>
          <a:lstStyle/>
          <a:p>
            <a:pPr lvl="0">
              <a:buNone/>
            </a:pPr>
            <a:r>
              <a:rPr lang="en-US" sz="900" b="1" u="sng" dirty="0" smtClean="0"/>
              <a:t>PREPARE DIGITAL SIGNATURE:</a:t>
            </a:r>
            <a:endParaRPr lang="en-US" sz="900" u="sng" dirty="0" smtClean="0"/>
          </a:p>
          <a:p>
            <a:pPr>
              <a:buNone/>
            </a:pPr>
            <a:r>
              <a:rPr lang="en-US" sz="900" u="sng" dirty="0" smtClean="0"/>
              <a:t>Documents required of all proposed directors:</a:t>
            </a:r>
          </a:p>
          <a:p>
            <a:pPr lvl="0"/>
            <a:r>
              <a:rPr lang="en-US" sz="900" u="sng" dirty="0" smtClean="0"/>
              <a:t>Identity Proof(PAN Mandatory)(self attested)</a:t>
            </a:r>
          </a:p>
          <a:p>
            <a:pPr lvl="0"/>
            <a:r>
              <a:rPr lang="en-US" sz="900" u="sng" dirty="0" smtClean="0"/>
              <a:t>Address Proof(Self Attested)</a:t>
            </a:r>
          </a:p>
          <a:p>
            <a:pPr lvl="0"/>
            <a:r>
              <a:rPr lang="en-US" sz="900" u="sng" dirty="0" smtClean="0"/>
              <a:t>Photo on DSC form(Cross Signed)</a:t>
            </a:r>
          </a:p>
          <a:p>
            <a:pPr lvl="0"/>
            <a:r>
              <a:rPr lang="en-US" sz="900" u="sng" dirty="0" smtClean="0"/>
              <a:t>Signature on DSC Form</a:t>
            </a:r>
          </a:p>
          <a:p>
            <a:pPr lvl="0"/>
            <a:r>
              <a:rPr lang="en-US" sz="900" u="sng" dirty="0" smtClean="0"/>
              <a:t>ID proof and address proof </a:t>
            </a:r>
          </a:p>
          <a:p>
            <a:pPr>
              <a:buNone/>
            </a:pPr>
            <a:r>
              <a:rPr lang="en-US" sz="900" b="1" u="sng" dirty="0" smtClean="0"/>
              <a:t>OBTAIN DIN:</a:t>
            </a:r>
            <a:endParaRPr lang="en-US" sz="900" u="sng" dirty="0" smtClean="0"/>
          </a:p>
          <a:p>
            <a:pPr>
              <a:buNone/>
            </a:pPr>
            <a:r>
              <a:rPr lang="en-US" sz="900" u="sng" dirty="0" smtClean="0"/>
              <a:t>Documents required of all proposed directors:</a:t>
            </a:r>
          </a:p>
          <a:p>
            <a:pPr lvl="0"/>
            <a:r>
              <a:rPr lang="en-US" sz="900" b="1" u="sng" dirty="0" smtClean="0"/>
              <a:t>E-MAIL ID</a:t>
            </a:r>
            <a:r>
              <a:rPr lang="en-US" sz="900" u="sng" dirty="0" smtClean="0"/>
              <a:t> and </a:t>
            </a:r>
            <a:r>
              <a:rPr lang="en-US" sz="900" b="1" u="sng" dirty="0" smtClean="0"/>
              <a:t>contact numbers</a:t>
            </a:r>
            <a:r>
              <a:rPr lang="en-US" sz="900" u="sng" dirty="0" smtClean="0"/>
              <a:t> (mobile numbers/telephone numbers) of all the subscribers and directors.  </a:t>
            </a:r>
          </a:p>
          <a:p>
            <a:pPr lvl="0"/>
            <a:r>
              <a:rPr lang="en-US" sz="900" u="sng" dirty="0" smtClean="0"/>
              <a:t>Photo with signature on verification page.</a:t>
            </a:r>
          </a:p>
          <a:p>
            <a:pPr>
              <a:buNone/>
            </a:pPr>
            <a:r>
              <a:rPr lang="en-US" sz="900" b="1" u="sng" dirty="0" smtClean="0"/>
              <a:t>NAME APPROVAL:</a:t>
            </a:r>
            <a:endParaRPr lang="en-US" sz="900" u="sng" dirty="0" smtClean="0"/>
          </a:p>
          <a:p>
            <a:pPr lvl="0"/>
            <a:r>
              <a:rPr lang="en-US" sz="900" u="sng" dirty="0" smtClean="0"/>
              <a:t>Give at least 2 and maximum 6 names in preferential order along with the gist of proposed objectives.</a:t>
            </a:r>
          </a:p>
          <a:p>
            <a:pPr>
              <a:buNone/>
            </a:pPr>
            <a:r>
              <a:rPr lang="en-US" sz="900" b="1" u="sng" dirty="0" smtClean="0"/>
              <a:t>INCORPORATION DOCUMENTS:</a:t>
            </a:r>
            <a:endParaRPr lang="en-US" sz="900" u="sng" dirty="0" smtClean="0"/>
          </a:p>
          <a:p>
            <a:pPr>
              <a:buNone/>
            </a:pPr>
            <a:r>
              <a:rPr lang="en-US" sz="900" u="sng" dirty="0" smtClean="0"/>
              <a:t>After name approval following documents will be required:</a:t>
            </a:r>
          </a:p>
          <a:p>
            <a:pPr lvl="0"/>
            <a:r>
              <a:rPr lang="en-US" sz="900" dirty="0" smtClean="0"/>
              <a:t>Stamp paper of value of Rs. 50 in the name of all subscribers and first directors of the company v/s ROC, Gwalior i.e. INDIVIDUALLY (INC-9) which is also required to be notarized.</a:t>
            </a:r>
          </a:p>
          <a:p>
            <a:pPr lvl="0"/>
            <a:r>
              <a:rPr lang="en-US" sz="900" dirty="0" smtClean="0"/>
              <a:t>Signature on Form DIR-2 individually by all the directors.</a:t>
            </a:r>
          </a:p>
          <a:p>
            <a:pPr lvl="0"/>
            <a:r>
              <a:rPr lang="en-US" sz="900" dirty="0" smtClean="0"/>
              <a:t>Identity proof of all Directors/subscribers of the company along with PAN(Mandatory) and any one of the following mentioned documents:</a:t>
            </a:r>
          </a:p>
          <a:p>
            <a:pPr>
              <a:buNone/>
            </a:pPr>
            <a:r>
              <a:rPr lang="en-US" sz="900" dirty="0" smtClean="0"/>
              <a:t>        Voter Id/Passport/Driving License/ </a:t>
            </a:r>
            <a:r>
              <a:rPr lang="en-US" sz="900" dirty="0" err="1" smtClean="0"/>
              <a:t>Aadhar</a:t>
            </a:r>
            <a:r>
              <a:rPr lang="en-US" sz="900" dirty="0" smtClean="0"/>
              <a:t> Card</a:t>
            </a:r>
          </a:p>
          <a:p>
            <a:pPr lvl="0"/>
            <a:r>
              <a:rPr lang="en-US" sz="900" dirty="0" smtClean="0"/>
              <a:t>Address proof of all Directors/subscribers(any one of the following which is not older than two months):</a:t>
            </a:r>
          </a:p>
          <a:p>
            <a:pPr>
              <a:buNone/>
            </a:pPr>
            <a:r>
              <a:rPr lang="en-US" sz="900" dirty="0" smtClean="0"/>
              <a:t>        Bank Statement/Electricity Bill/Telephone Bill/Mobile Bill</a:t>
            </a:r>
          </a:p>
          <a:p>
            <a:pPr>
              <a:buNone/>
            </a:pPr>
            <a:r>
              <a:rPr lang="en-US" sz="900" dirty="0" smtClean="0"/>
              <a:t>        Two photographs of subscribers.</a:t>
            </a:r>
          </a:p>
          <a:p>
            <a:pPr lvl="0"/>
            <a:r>
              <a:rPr lang="en-US" sz="900" dirty="0" smtClean="0"/>
              <a:t>Address Proof of company(any one of the following which is not older than two months):</a:t>
            </a:r>
          </a:p>
          <a:p>
            <a:pPr>
              <a:buNone/>
            </a:pPr>
            <a:r>
              <a:rPr lang="en-US" sz="900" dirty="0" smtClean="0"/>
              <a:t>        Bank Statement/Electricity Bill/Telephone Bill/Mobile Bill (Utility bill are mandatory)</a:t>
            </a:r>
          </a:p>
          <a:p>
            <a:pPr lvl="0"/>
            <a:r>
              <a:rPr lang="en-US" sz="900" dirty="0" smtClean="0"/>
              <a:t>Documents for Registered office:</a:t>
            </a:r>
          </a:p>
          <a:p>
            <a:pPr>
              <a:buNone/>
            </a:pPr>
            <a:r>
              <a:rPr lang="en-US" sz="900" dirty="0" smtClean="0"/>
              <a:t>       If the registered office is on lease, then lease deed.</a:t>
            </a:r>
          </a:p>
          <a:p>
            <a:pPr>
              <a:buNone/>
            </a:pPr>
            <a:r>
              <a:rPr lang="en-US" sz="900" dirty="0" smtClean="0"/>
              <a:t>       If owned by company, then ownership agreement.</a:t>
            </a:r>
          </a:p>
          <a:p>
            <a:pPr>
              <a:buNone/>
            </a:pPr>
            <a:r>
              <a:rPr lang="en-US" sz="900" dirty="0" smtClean="0"/>
              <a:t>       If owned by director, then NOC from director along with Ownership agreement.</a:t>
            </a:r>
          </a:p>
          <a:p>
            <a:pPr>
              <a:buNone/>
            </a:pPr>
            <a:r>
              <a:rPr lang="en-US" sz="900" dirty="0" smtClean="0"/>
              <a:t>        If on Rent, then rent agreement.</a:t>
            </a:r>
          </a:p>
          <a:p>
            <a:endParaRPr lang="en-US" sz="900" u="sng" dirty="0"/>
          </a:p>
        </p:txBody>
      </p:sp>
      <p:sp>
        <p:nvSpPr>
          <p:cNvPr id="3" name="Title 2"/>
          <p:cNvSpPr>
            <a:spLocks noGrp="1"/>
          </p:cNvSpPr>
          <p:nvPr>
            <p:ph type="title"/>
          </p:nvPr>
        </p:nvSpPr>
        <p:spPr>
          <a:xfrm>
            <a:off x="381000" y="228600"/>
            <a:ext cx="4191000" cy="563562"/>
          </a:xfrm>
        </p:spPr>
        <p:txBody>
          <a:bodyPr>
            <a:normAutofit fontScale="90000"/>
          </a:bodyPr>
          <a:lstStyle/>
          <a:p>
            <a:r>
              <a:rPr lang="en-US" sz="1600" u="sng" dirty="0" smtClean="0"/>
              <a:t>CHECKLIST FOR COMPANY INCORPORATION</a:t>
            </a:r>
            <a:br>
              <a:rPr lang="en-US" sz="1600" u="sng" dirty="0" smtClean="0"/>
            </a:br>
            <a:endParaRPr lang="en-US" sz="1600"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Ce-One-Day-Incorporation-1.jpg"/>
          <p:cNvPicPr>
            <a:picLocks noGrp="1" noChangeAspect="1"/>
          </p:cNvPicPr>
          <p:nvPr>
            <p:ph idx="1"/>
          </p:nvPr>
        </p:nvPicPr>
        <p:blipFill>
          <a:blip r:embed="rId2" cstate="print"/>
          <a:stretch>
            <a:fillRect/>
          </a:stretch>
        </p:blipFill>
        <p:spPr>
          <a:xfrm>
            <a:off x="0" y="-152400"/>
            <a:ext cx="9144000" cy="7391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447800"/>
          </a:xfrm>
        </p:spPr>
        <p:txBody>
          <a:bodyPr>
            <a:normAutofit fontScale="90000"/>
          </a:bodyPr>
          <a:lstStyle/>
          <a:p>
            <a:r>
              <a:rPr lang="en-US" u="sng" dirty="0" smtClean="0"/>
              <a:t> LLP Vs Private Limited Company</a:t>
            </a:r>
            <a:br>
              <a:rPr lang="en-US" u="sng" dirty="0" smtClean="0"/>
            </a:br>
            <a:endParaRPr lang="en-US" u="sng" dirty="0"/>
          </a:p>
        </p:txBody>
      </p:sp>
      <p:pic>
        <p:nvPicPr>
          <p:cNvPr id="4" name="Content Placeholder 3" descr="LLP.jpg"/>
          <p:cNvPicPr>
            <a:picLocks noGrp="1"/>
          </p:cNvPicPr>
          <p:nvPr>
            <p:ph idx="1"/>
          </p:nvPr>
        </p:nvPicPr>
        <p:blipFill>
          <a:blip r:embed="rId2" cstate="print"/>
          <a:stretch>
            <a:fillRect/>
          </a:stretch>
        </p:blipFill>
        <p:spPr>
          <a:xfrm>
            <a:off x="1219200" y="1066800"/>
            <a:ext cx="6172200" cy="5105400"/>
          </a:xfrm>
          <a:prstGeom prst="rect">
            <a:avLst/>
          </a:prstGeom>
        </p:spPr>
      </p:pic>
      <p:pic>
        <p:nvPicPr>
          <p:cNvPr id="5" name="Picture 4" descr="startup india.png"/>
          <p:cNvPicPr/>
          <p:nvPr/>
        </p:nvPicPr>
        <p:blipFill>
          <a:blip r:embed="rId3" cstate="print"/>
          <a:stretch>
            <a:fillRect/>
          </a:stretch>
        </p:blipFill>
        <p:spPr>
          <a:xfrm>
            <a:off x="6096000" y="6096000"/>
            <a:ext cx="3048000" cy="914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5973762"/>
          </a:xfrm>
        </p:spPr>
        <p:txBody>
          <a:bodyPr>
            <a:noAutofit/>
          </a:bodyPr>
          <a:lstStyle/>
          <a:p>
            <a:r>
              <a:rPr lang="en-US" sz="2800" u="sng" dirty="0" smtClean="0"/>
              <a:t>LLP</a:t>
            </a:r>
            <a:r>
              <a:rPr lang="en-US" sz="2400" dirty="0" smtClean="0"/>
              <a:t> is an alternative business form that gives the benefits of limited liability of a Company and the flexibility of a general partnership.</a:t>
            </a:r>
            <a:br>
              <a:rPr lang="en-US" sz="2400" dirty="0" smtClean="0"/>
            </a:br>
            <a:r>
              <a:rPr lang="en-US" sz="2400" dirty="0" smtClean="0"/>
              <a:t/>
            </a:r>
            <a:br>
              <a:rPr lang="en-US" sz="2400" dirty="0" smtClean="0"/>
            </a:br>
            <a:r>
              <a:rPr lang="en-US" sz="2400" dirty="0" smtClean="0"/>
              <a:t>Limited liability partnerships (LLPs) are growing in number since their introduction in 2008, but they should be more popular than they now are. This is because the </a:t>
            </a:r>
            <a:r>
              <a:rPr lang="en-US" sz="2400" u="sng" dirty="0" smtClean="0">
                <a:hlinkClick r:id="rId2"/>
              </a:rPr>
              <a:t>LLP </a:t>
            </a:r>
            <a:r>
              <a:rPr lang="en-US" sz="2400" dirty="0" smtClean="0"/>
              <a:t>offers nearly all the benefits of a </a:t>
            </a:r>
            <a:r>
              <a:rPr lang="en-US" sz="2400" u="sng" dirty="0" smtClean="0">
                <a:hlinkClick r:id="rId3"/>
              </a:rPr>
              <a:t>private limited company</a:t>
            </a:r>
            <a:r>
              <a:rPr lang="en-US" sz="2400" dirty="0" smtClean="0"/>
              <a:t>, with none of the downsides of a partnership firm. It offers limited liability, offers tax advantages, can accommodate an unlimited number of partners, and is credible in that it is registered with the </a:t>
            </a:r>
            <a:r>
              <a:rPr lang="en-US" sz="2400" u="sng" dirty="0" smtClean="0">
                <a:hlinkClick r:id="rId4"/>
              </a:rPr>
              <a:t>Ministry of Corporate Affairs (MCA)</a:t>
            </a:r>
            <a:r>
              <a:rPr lang="en-US" sz="2400" dirty="0" smtClean="0"/>
              <a:t>. At the same time, it has fewer compliances than a private limited company and is also significantly cheaper to start and maintain.</a:t>
            </a:r>
            <a:br>
              <a:rPr lang="en-US" sz="2400" dirty="0" smtClean="0"/>
            </a:br>
            <a:endParaRPr lang="en-US" sz="2400" dirty="0"/>
          </a:p>
        </p:txBody>
      </p:sp>
      <p:pic>
        <p:nvPicPr>
          <p:cNvPr id="5" name="Picture 4" descr="startup india.png"/>
          <p:cNvPicPr/>
          <p:nvPr/>
        </p:nvPicPr>
        <p:blipFill>
          <a:blip r:embed="rId5" cstate="print"/>
          <a:stretch>
            <a:fillRect/>
          </a:stretch>
        </p:blipFill>
        <p:spPr>
          <a:xfrm>
            <a:off x="6172200" y="5862320"/>
            <a:ext cx="2971800" cy="9956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9144000" cy="6172200"/>
          </a:xfrm>
          <a:ln>
            <a:solidFill>
              <a:srgbClr val="0070C0"/>
            </a:solidFill>
          </a:ln>
        </p:spPr>
        <p:txBody>
          <a:bodyPr>
            <a:noAutofit/>
          </a:bodyPr>
          <a:lstStyle/>
          <a:p>
            <a:pPr>
              <a:buNone/>
            </a:pPr>
            <a:r>
              <a:rPr lang="en-US" sz="1500" b="1" u="sng" dirty="0" smtClean="0"/>
              <a:t>     OBJECTIVITY OF FOUNDER</a:t>
            </a:r>
            <a:endParaRPr lang="en-US" sz="1500" dirty="0" smtClean="0"/>
          </a:p>
          <a:p>
            <a:pPr>
              <a:buNone/>
            </a:pPr>
            <a:r>
              <a:rPr lang="en-US" sz="1500" dirty="0" smtClean="0"/>
              <a:t>     Startups should decide based on their long term objectivity, in the initial stage, the size of operation would be small, but they should ask themselves where they want to see their startup down the line say five years.</a:t>
            </a:r>
          </a:p>
          <a:p>
            <a:pPr>
              <a:buNone/>
            </a:pPr>
            <a:r>
              <a:rPr lang="en-US" sz="1500" dirty="0" smtClean="0"/>
              <a:t>    The structure and governing law of Company makes it easier for infusion of stake-holders, investors, professionals in the Company. </a:t>
            </a:r>
          </a:p>
          <a:p>
            <a:pPr>
              <a:buNone/>
            </a:pPr>
            <a:r>
              <a:rPr lang="en-US" sz="1500" dirty="0" smtClean="0"/>
              <a:t>    LLP is more suitable is the startups is intending to run a small scale concern covering a particular area.</a:t>
            </a:r>
          </a:p>
          <a:p>
            <a:pPr>
              <a:buNone/>
            </a:pPr>
            <a:r>
              <a:rPr lang="en-US" sz="1500" b="1" u="sng" dirty="0" smtClean="0"/>
              <a:t>    INCORPORATING COST AND PROCEDURES  </a:t>
            </a:r>
            <a:endParaRPr lang="en-US" sz="1500" dirty="0" smtClean="0"/>
          </a:p>
          <a:p>
            <a:pPr>
              <a:buNone/>
            </a:pPr>
            <a:r>
              <a:rPr lang="en-US" sz="1500" dirty="0" smtClean="0"/>
              <a:t>     Incorporating a LLP is cost effective compared to a Company.</a:t>
            </a:r>
          </a:p>
          <a:p>
            <a:pPr>
              <a:buNone/>
            </a:pPr>
            <a:r>
              <a:rPr lang="en-US" sz="1500" b="1" u="sng" dirty="0" smtClean="0"/>
              <a:t>    TAXATION AND AUDIT COMPLIANCES</a:t>
            </a:r>
            <a:endParaRPr lang="en-US" sz="1500" dirty="0" smtClean="0"/>
          </a:p>
          <a:p>
            <a:pPr>
              <a:buNone/>
            </a:pPr>
            <a:r>
              <a:rPr lang="en-US" sz="1500" dirty="0" smtClean="0"/>
              <a:t>    The LLP Act provides that the partners of such LLP if decided not to get audit of the accounts of the LLP then such LLP shall include in the Statement of Account and Solvency a statement by the partners to the effect that the partners acknowledge their responsibilities for complying with the requirements of the Act and the Rules with respect to preparation of books of account and a certificate in the Form 8.</a:t>
            </a:r>
          </a:p>
          <a:p>
            <a:pPr>
              <a:buNone/>
            </a:pPr>
            <a:r>
              <a:rPr lang="en-US" sz="1500" b="1" u="sng" dirty="0" smtClean="0"/>
              <a:t>    OWNERSHIPS AND DEBT EXPOSURE</a:t>
            </a:r>
            <a:endParaRPr lang="en-US" sz="1500" dirty="0" smtClean="0"/>
          </a:p>
          <a:p>
            <a:pPr>
              <a:buNone/>
            </a:pPr>
            <a:r>
              <a:rPr lang="en-US" sz="1500" dirty="0" smtClean="0"/>
              <a:t>     In LLP, the designated partners have the right to manage the business directly unlike Companies, where there is no direct relationship between ownership and management. In a Company, the stakeholder appoints board of directors to run and manage day to day affairs of Company.</a:t>
            </a:r>
          </a:p>
          <a:p>
            <a:pPr>
              <a:buNone/>
            </a:pPr>
            <a:r>
              <a:rPr lang="en-US" sz="1500" dirty="0" smtClean="0"/>
              <a:t>    Thus, forming LLP is suitable for startups, where the business is to be managed by few partners who are each making a similar contribution and are drawing similar salaries and the objective of the founder is to have direct control over the affairs of the business.</a:t>
            </a:r>
          </a:p>
          <a:p>
            <a:endParaRPr 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0070C0"/>
            </a:solidFill>
          </a:ln>
        </p:spPr>
        <p:txBody>
          <a:bodyPr>
            <a:normAutofit fontScale="62500" lnSpcReduction="20000"/>
          </a:bodyPr>
          <a:lstStyle/>
          <a:p>
            <a:pPr algn="just"/>
            <a:r>
              <a:rPr lang="en-US" dirty="0" smtClean="0"/>
              <a:t>Technology, in both its evolutionary form and in its revolutionary form, as changed our lives drastically. In recent times, some of the products and services that have transformed the way we live, such as Tablets, smart phones, the Internet, social media etc., have been a result of revolutionary innovation. Great innovation led by visionary leaders have made this possible. The changes have been adopted rapidly, and most of us cannot really remember what it was like before we had these products and services even though they have seeped into our lives only recently. There are some products, or we can say by-products, of these revolutionary organizations that impact lives in a more non-obvious evolutionary way.</a:t>
            </a:r>
          </a:p>
          <a:p>
            <a:pPr algn="just"/>
            <a:r>
              <a:rPr lang="en-US" dirty="0" smtClean="0"/>
              <a:t>Apart from delivering value to their customers, startups have a direct impact on the cities they make their homes. Infosys has impacted Bangalore and </a:t>
            </a:r>
            <a:r>
              <a:rPr lang="en-US" dirty="0" err="1" smtClean="0"/>
              <a:t>Alibaba</a:t>
            </a:r>
            <a:r>
              <a:rPr lang="en-US" dirty="0" smtClean="0"/>
              <a:t> has changed Hangzhou. What Google has done to Mountain View and how Microsoft transformed Redmond are case studies in themselves.</a:t>
            </a:r>
          </a:p>
          <a:p>
            <a:pPr algn="just"/>
            <a:r>
              <a:rPr lang="en-US" dirty="0" smtClean="0"/>
              <a:t>When these startups grew, they directly impacted growth of their cities as well. Employment opportunities for youth increased and new employment patterns came into picture. Demand and employment opportunities for engineers saw a steep rise.</a:t>
            </a:r>
            <a:endParaRPr lang="en-US" dirty="0"/>
          </a:p>
        </p:txBody>
      </p:sp>
      <p:sp>
        <p:nvSpPr>
          <p:cNvPr id="3" name="Title 2"/>
          <p:cNvSpPr>
            <a:spLocks noGrp="1"/>
          </p:cNvSpPr>
          <p:nvPr>
            <p:ph type="title"/>
          </p:nvPr>
        </p:nvSpPr>
        <p:spPr/>
        <p:txBody>
          <a:bodyPr>
            <a:normAutofit/>
          </a:bodyPr>
          <a:lstStyle/>
          <a:p>
            <a:r>
              <a:rPr lang="en-US" u="sng" dirty="0" smtClean="0"/>
              <a:t> CONCLUSION</a:t>
            </a:r>
            <a:endParaRPr lang="en-US"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jpg"/>
          <p:cNvPicPr>
            <a:picLocks noGrp="1"/>
          </p:cNvPicPr>
          <p:nvPr>
            <p:ph idx="1"/>
          </p:nvPr>
        </p:nvPicPr>
        <p:blipFill>
          <a:blip r:embed="rId2" cstate="print"/>
          <a:stretch>
            <a:fillRect/>
          </a:stretch>
        </p:blipFill>
        <p:spPr>
          <a:xfrm>
            <a:off x="914400" y="381001"/>
            <a:ext cx="7620000" cy="55971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RTUP INDIA.jpg"/>
          <p:cNvPicPr>
            <a:picLocks noChangeAspect="1"/>
          </p:cNvPicPr>
          <p:nvPr/>
        </p:nvPicPr>
        <p:blipFill>
          <a:blip r:embed="rId2" cstate="print"/>
          <a:stretch>
            <a:fillRect/>
          </a:stretch>
        </p:blipFill>
        <p:spPr>
          <a:xfrm>
            <a:off x="2743200" y="76200"/>
            <a:ext cx="3810000" cy="1066800"/>
          </a:xfrm>
          <a:prstGeom prst="rect">
            <a:avLst/>
          </a:prstGeom>
        </p:spPr>
      </p:pic>
      <p:sp>
        <p:nvSpPr>
          <p:cNvPr id="2" name="Content Placeholder 1"/>
          <p:cNvSpPr>
            <a:spLocks noGrp="1"/>
          </p:cNvSpPr>
          <p:nvPr>
            <p:ph idx="1"/>
          </p:nvPr>
        </p:nvSpPr>
        <p:spPr>
          <a:xfrm>
            <a:off x="533400" y="1447800"/>
            <a:ext cx="8229600" cy="4635691"/>
          </a:xfrm>
          <a:ln>
            <a:solidFill>
              <a:schemeClr val="accent4">
                <a:lumMod val="60000"/>
                <a:lumOff val="40000"/>
              </a:schemeClr>
            </a:solidFill>
          </a:ln>
        </p:spPr>
        <p:txBody>
          <a:bodyPr>
            <a:normAutofit fontScale="85000" lnSpcReduction="20000"/>
          </a:bodyPr>
          <a:lstStyle/>
          <a:p>
            <a:pPr fontAlgn="base"/>
            <a:r>
              <a:rPr lang="en-US" dirty="0" smtClean="0">
                <a:latin typeface="Cambria" pitchFamily="18" charset="0"/>
              </a:rPr>
              <a:t>Startup India is a flagship initiative of the Government of India, intended to build a strong ecosystem that is conducive for the growth of startup businesses, to drive sustainable economic growth and generate large scale employment opportunities. The Government through this initiative aims to empower startups to grow through innovation and design.</a:t>
            </a:r>
          </a:p>
          <a:p>
            <a:pPr fontAlgn="base">
              <a:buNone/>
            </a:pPr>
            <a:r>
              <a:rPr lang="en-US" dirty="0" smtClean="0">
                <a:latin typeface="Cambria" pitchFamily="18" charset="0"/>
              </a:rPr>
              <a:t> </a:t>
            </a:r>
          </a:p>
          <a:p>
            <a:pPr fontAlgn="base"/>
            <a:r>
              <a:rPr lang="en-US" dirty="0" smtClean="0">
                <a:latin typeface="Cambria" pitchFamily="18" charset="0"/>
              </a:rPr>
              <a:t>Several programs have been undertaken since the launch of the initiative on 16th of January, 2016 by </a:t>
            </a:r>
            <a:r>
              <a:rPr lang="en-US" dirty="0" err="1" smtClean="0">
                <a:latin typeface="Cambria" pitchFamily="18" charset="0"/>
              </a:rPr>
              <a:t>Hon’ble</a:t>
            </a:r>
            <a:r>
              <a:rPr lang="en-US" dirty="0" smtClean="0">
                <a:latin typeface="Cambria" pitchFamily="18" charset="0"/>
              </a:rPr>
              <a:t> Prime Minister, to contribute to his vision of transforming India into a country of job creators instead of job seekers. These programs have catalyzed the startup culture, with startups getting recognized through the Startup India initiative and many entrepreneurs availing the benefits of starting their own business in India.</a:t>
            </a:r>
          </a:p>
          <a:p>
            <a:pPr fontAlgn="base"/>
            <a:endParaRPr lang="en-US" dirty="0" smtClean="0">
              <a:latin typeface="Cambria" pitchFamily="18" charset="0"/>
            </a:endParaRPr>
          </a:p>
        </p:txBody>
      </p:sp>
      <p:pic>
        <p:nvPicPr>
          <p:cNvPr id="23554" name="Picture 2" descr="Government Of India Logo">
            <a:hlinkClick r:id="rId3"/>
          </p:cNvPr>
          <p:cNvPicPr>
            <a:picLocks noChangeAspect="1" noChangeArrowheads="1"/>
          </p:cNvPicPr>
          <p:nvPr/>
        </p:nvPicPr>
        <p:blipFill>
          <a:blip r:embed="rId4" cstate="print"/>
          <a:srcRect/>
          <a:stretch>
            <a:fillRect/>
          </a:stretch>
        </p:blipFill>
        <p:spPr bwMode="auto">
          <a:xfrm>
            <a:off x="63500" y="-144463"/>
            <a:ext cx="1314450" cy="314326"/>
          </a:xfrm>
          <a:prstGeom prst="rect">
            <a:avLst/>
          </a:prstGeom>
          <a:noFill/>
        </p:spPr>
      </p:pic>
      <p:pic>
        <p:nvPicPr>
          <p:cNvPr id="23556" name="Picture 4" descr="Government Of India Logo">
            <a:hlinkClick r:id="rId3"/>
          </p:cNvPr>
          <p:cNvPicPr>
            <a:picLocks noChangeAspect="1" noChangeArrowheads="1"/>
          </p:cNvPicPr>
          <p:nvPr/>
        </p:nvPicPr>
        <p:blipFill>
          <a:blip r:embed="rId4" cstate="print"/>
          <a:srcRect/>
          <a:stretch>
            <a:fillRect/>
          </a:stretch>
        </p:blipFill>
        <p:spPr bwMode="auto">
          <a:xfrm>
            <a:off x="63500" y="-144463"/>
            <a:ext cx="1314450" cy="3143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0070C0"/>
            </a:solidFill>
          </a:ln>
        </p:spPr>
        <p:txBody>
          <a:bodyPr>
            <a:noAutofit/>
          </a:bodyPr>
          <a:lstStyle/>
          <a:p>
            <a:pPr algn="just"/>
            <a:r>
              <a:rPr lang="en-US" sz="1500" dirty="0" smtClean="0"/>
              <a:t>If it is incorporated as a private limited company (as defined in the Companies Act, 2013) or registered as a partnership firm (registered under section 59 of the    Partnership Act, 1932) or a limited liability partnership (under the Limited Liability</a:t>
            </a:r>
          </a:p>
          <a:p>
            <a:pPr algn="just">
              <a:buNone/>
            </a:pPr>
            <a:r>
              <a:rPr lang="en-US" sz="1500" dirty="0" smtClean="0"/>
              <a:t>     Partnership Act, 2008) in India.</a:t>
            </a:r>
          </a:p>
          <a:p>
            <a:pPr algn="just">
              <a:buNone/>
            </a:pPr>
            <a:endParaRPr lang="en-US" sz="1500" dirty="0" smtClean="0"/>
          </a:p>
          <a:p>
            <a:pPr algn="just"/>
            <a:r>
              <a:rPr lang="en-US" sz="1500" dirty="0" smtClean="0"/>
              <a:t>Up to ten years from the date of its incorporation/ registration; ten years from the date of its incorporation/registration.</a:t>
            </a:r>
          </a:p>
          <a:p>
            <a:pPr algn="just"/>
            <a:endParaRPr lang="en-US" sz="1500" dirty="0" smtClean="0"/>
          </a:p>
          <a:p>
            <a:pPr algn="just"/>
            <a:r>
              <a:rPr lang="en-US" sz="1500" dirty="0" smtClean="0"/>
              <a:t> If it's turnover for any of the financial years since incorporation/ registration has not exceeded Rupees 100 </a:t>
            </a:r>
            <a:r>
              <a:rPr lang="en-US" sz="1500" dirty="0" err="1" smtClean="0"/>
              <a:t>crores</a:t>
            </a:r>
            <a:r>
              <a:rPr lang="en-US" sz="1500" dirty="0" smtClean="0"/>
              <a:t>.</a:t>
            </a:r>
          </a:p>
          <a:p>
            <a:pPr algn="just"/>
            <a:endParaRPr lang="en-US" sz="1500" dirty="0" smtClean="0"/>
          </a:p>
          <a:p>
            <a:pPr algn="just"/>
            <a:r>
              <a:rPr lang="en-US" sz="1500" dirty="0" smtClean="0"/>
              <a:t>If it's working towards innovation, development or improvement of products or processes or services, or if it is a scalable business model with a high potential of</a:t>
            </a:r>
          </a:p>
          <a:p>
            <a:pPr algn="just">
              <a:buNone/>
            </a:pPr>
            <a:r>
              <a:rPr lang="en-US" sz="1500" dirty="0" smtClean="0"/>
              <a:t>     employment generation or wealth creation.</a:t>
            </a:r>
          </a:p>
          <a:p>
            <a:pPr>
              <a:buNone/>
            </a:pPr>
            <a:r>
              <a:rPr lang="en-US" sz="1500" b="1" i="1" dirty="0" smtClean="0"/>
              <a:t>    </a:t>
            </a:r>
          </a:p>
          <a:p>
            <a:pPr>
              <a:buNone/>
            </a:pPr>
            <a:r>
              <a:rPr lang="en-US" sz="1500" b="1" i="1" dirty="0" smtClean="0"/>
              <a:t>    Provided that any such entity formed by splitting up or reconstruction of a business already in existence shall not be considered a ‘Startup’.</a:t>
            </a:r>
          </a:p>
          <a:p>
            <a:pPr>
              <a:buNone/>
            </a:pPr>
            <a:endParaRPr lang="en-US" sz="1500" b="1" dirty="0" smtClean="0"/>
          </a:p>
        </p:txBody>
      </p:sp>
      <p:sp>
        <p:nvSpPr>
          <p:cNvPr id="3" name="Title 2"/>
          <p:cNvSpPr>
            <a:spLocks noGrp="1"/>
          </p:cNvSpPr>
          <p:nvPr>
            <p:ph type="title"/>
          </p:nvPr>
        </p:nvSpPr>
        <p:spPr/>
        <p:txBody>
          <a:bodyPr>
            <a:normAutofit fontScale="90000"/>
          </a:bodyPr>
          <a:lstStyle/>
          <a:p>
            <a:r>
              <a:rPr lang="en-US" sz="2200" u="sng" dirty="0" smtClean="0">
                <a:solidFill>
                  <a:srgbClr val="002060"/>
                </a:solidFill>
              </a:rPr>
              <a:t>What is a Startup?</a:t>
            </a: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i="1" dirty="0" smtClean="0">
                <a:solidFill>
                  <a:srgbClr val="002060"/>
                </a:solidFill>
              </a:rPr>
              <a:t> As per the revised notification G.S.R. 364(E) published on 11th April 2018, an entity shall be considered as a Startup:</a:t>
            </a:r>
            <a:endParaRPr lang="en-US" sz="18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NEFITS.jpg"/>
          <p:cNvPicPr>
            <a:picLocks noChangeAspect="1"/>
          </p:cNvPicPr>
          <p:nvPr/>
        </p:nvPicPr>
        <p:blipFill>
          <a:blip r:embed="rId2" cstate="print"/>
          <a:stretch>
            <a:fillRect/>
          </a:stretch>
        </p:blipFill>
        <p:spPr>
          <a:xfrm>
            <a:off x="1295400" y="2819400"/>
            <a:ext cx="6629400" cy="3351944"/>
          </a:xfrm>
          <a:prstGeom prst="rect">
            <a:avLst/>
          </a:prstGeom>
        </p:spPr>
      </p:pic>
      <p:sp>
        <p:nvSpPr>
          <p:cNvPr id="3074" name="AutoShape 2"/>
          <p:cNvSpPr>
            <a:spLocks noChangeArrowheads="1"/>
          </p:cNvSpPr>
          <p:nvPr/>
        </p:nvSpPr>
        <p:spPr bwMode="auto">
          <a:xfrm>
            <a:off x="838200" y="762000"/>
            <a:ext cx="7543800" cy="1981200"/>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4000" b="1" i="0" u="sng" strike="noStrike" cap="none" normalizeH="0" baseline="0" dirty="0" smtClean="0">
                <a:ln>
                  <a:noFill/>
                </a:ln>
                <a:solidFill>
                  <a:schemeClr val="tx1"/>
                </a:solidFill>
                <a:effectLst/>
                <a:latin typeface="Arial" pitchFamily="34" charset="0"/>
                <a:cs typeface="Arial" pitchFamily="34" charset="0"/>
              </a:rPr>
              <a:t>BENEFITS UNDER THE </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4000" b="1" i="0" u="sng" strike="noStrike" cap="none" normalizeH="0" baseline="0" dirty="0" smtClean="0">
                <a:ln>
                  <a:noFill/>
                </a:ln>
                <a:effectLst/>
                <a:latin typeface="Arial" pitchFamily="34" charset="0"/>
                <a:cs typeface="Arial" pitchFamily="34" charset="0"/>
              </a:rPr>
              <a:t>STARTUP INDIA SCHEME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763000" cy="5105400"/>
          </a:xfrm>
        </p:spPr>
        <p:txBody>
          <a:bodyPr>
            <a:noAutofit/>
          </a:bodyPr>
          <a:lstStyle/>
          <a:p>
            <a:pPr algn="just">
              <a:buNone/>
            </a:pPr>
            <a:r>
              <a:rPr lang="en-US" sz="1600" b="1" i="1" dirty="0" smtClean="0"/>
              <a:t>    To promote awareness and adoption of IPRs by Startups and facilitate them in protecting and commercializing the IPRs, Startup India provides access to high quality Intellectual Property services and resources, including:</a:t>
            </a:r>
          </a:p>
          <a:p>
            <a:pPr algn="just">
              <a:buNone/>
            </a:pPr>
            <a:endParaRPr lang="en-US" sz="1600" b="1" i="1" dirty="0" smtClean="0"/>
          </a:p>
          <a:p>
            <a:r>
              <a:rPr lang="en-US" sz="1600" b="1" dirty="0" smtClean="0"/>
              <a:t>Fast-tracking of Startup patent applications: The patent application of Startups is fast tracked </a:t>
            </a:r>
            <a:r>
              <a:rPr lang="en-US" sz="1600" dirty="0" smtClean="0"/>
              <a:t>for examination and disposal</a:t>
            </a:r>
          </a:p>
          <a:p>
            <a:endParaRPr lang="en-US" sz="1600" dirty="0" smtClean="0"/>
          </a:p>
          <a:p>
            <a:r>
              <a:rPr lang="en-US" sz="1600" b="1" dirty="0" smtClean="0"/>
              <a:t>Panel of facilitators to assist in filing of IP applications : A panel of Facilitators is </a:t>
            </a:r>
            <a:r>
              <a:rPr lang="en-US" sz="1600" dirty="0" smtClean="0"/>
              <a:t>responsible for providing general advisory on different IPRs as also information on protecting and promoting IPRs in other countries.</a:t>
            </a:r>
          </a:p>
          <a:p>
            <a:endParaRPr lang="en-US" sz="1600" dirty="0" smtClean="0"/>
          </a:p>
          <a:p>
            <a:r>
              <a:rPr lang="en-US" sz="1600" b="1" dirty="0" smtClean="0"/>
              <a:t>Government to bear facilitation cost : Central Government bears the entire fees of the </a:t>
            </a:r>
            <a:r>
              <a:rPr lang="en-US" sz="1600" dirty="0" smtClean="0"/>
              <a:t>facilitators for any number of patents, trademarks or designs that a Startup m a y file, &amp; Startups only bear the cost of the statutory fees payable.</a:t>
            </a:r>
          </a:p>
          <a:p>
            <a:r>
              <a:rPr lang="en-US" sz="1600" b="1" dirty="0" smtClean="0"/>
              <a:t>Rebate on filing of application: Startups are provided an 80% rebate in filing of patents</a:t>
            </a:r>
          </a:p>
          <a:p>
            <a:pPr>
              <a:buNone/>
            </a:pPr>
            <a:r>
              <a:rPr lang="en-US" sz="1600" b="1" dirty="0" smtClean="0"/>
              <a:t>     </a:t>
            </a:r>
            <a:r>
              <a:rPr lang="en-US" sz="1600" dirty="0" smtClean="0"/>
              <a:t>vis-à-vis other companies. This helps them pare costs in the crucial formative years. 50% rebate is also provided in filing of Trademarks vis-à-vis other companies. </a:t>
            </a:r>
            <a:endParaRPr lang="en-US" sz="1600" dirty="0"/>
          </a:p>
        </p:txBody>
      </p:sp>
      <p:sp>
        <p:nvSpPr>
          <p:cNvPr id="3" name="Title 2"/>
          <p:cNvSpPr>
            <a:spLocks noGrp="1"/>
          </p:cNvSpPr>
          <p:nvPr>
            <p:ph type="title"/>
          </p:nvPr>
        </p:nvSpPr>
        <p:spPr>
          <a:xfrm>
            <a:off x="762000" y="274638"/>
            <a:ext cx="7924800" cy="1143000"/>
          </a:xfrm>
        </p:spPr>
        <p:txBody>
          <a:bodyPr>
            <a:normAutofit/>
          </a:bodyPr>
          <a:lstStyle/>
          <a:p>
            <a:r>
              <a:rPr lang="en-US" sz="2800" u="sng" dirty="0" smtClean="0"/>
              <a:t>1. IPR Benefits</a:t>
            </a:r>
            <a:endParaRPr lang="en-US" sz="2800"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a:ln>
            <a:solidFill>
              <a:srgbClr val="0070C0"/>
            </a:solidFill>
          </a:ln>
        </p:spPr>
        <p:txBody>
          <a:bodyPr>
            <a:normAutofit fontScale="92500" lnSpcReduction="20000"/>
          </a:bodyPr>
          <a:lstStyle/>
          <a:p>
            <a:pPr algn="just">
              <a:buNone/>
            </a:pPr>
            <a:r>
              <a:rPr lang="en-US" dirty="0" smtClean="0"/>
              <a:t>   All Government of India Ministries / Departments / Public Sector Undertakings have been </a:t>
            </a:r>
            <a:r>
              <a:rPr lang="en-US" dirty="0" err="1" smtClean="0"/>
              <a:t>authorised</a:t>
            </a:r>
            <a:r>
              <a:rPr lang="en-US" dirty="0" smtClean="0"/>
              <a:t> to relax norms in all public procurements, subject to meeting quality and technical specifications. Startups are entitled to avail exemption on:</a:t>
            </a:r>
          </a:p>
          <a:p>
            <a:pPr algn="just">
              <a:buNone/>
            </a:pPr>
            <a:endParaRPr lang="en-US" dirty="0" smtClean="0"/>
          </a:p>
          <a:p>
            <a:pPr>
              <a:buNone/>
            </a:pPr>
            <a:r>
              <a:rPr lang="en-US" dirty="0" smtClean="0"/>
              <a:t>• Prior Turnover and Experience.</a:t>
            </a:r>
          </a:p>
          <a:p>
            <a:pPr>
              <a:buNone/>
            </a:pPr>
            <a:r>
              <a:rPr lang="en-US" dirty="0" smtClean="0"/>
              <a:t>• Earnest Money Deposit.</a:t>
            </a:r>
          </a:p>
          <a:p>
            <a:pPr>
              <a:buNone/>
            </a:pPr>
            <a:r>
              <a:rPr lang="en-US" dirty="0" smtClean="0"/>
              <a:t>• Know more about the government tenders</a:t>
            </a:r>
            <a:r>
              <a:rPr lang="en-US" b="1" dirty="0" smtClean="0"/>
              <a:t>.</a:t>
            </a:r>
          </a:p>
          <a:p>
            <a:pPr>
              <a:buNone/>
            </a:pPr>
            <a:endParaRPr lang="en-US" b="1" dirty="0" smtClean="0"/>
          </a:p>
          <a:p>
            <a:pPr algn="just">
              <a:buNone/>
            </a:pPr>
            <a:r>
              <a:rPr lang="en-US" dirty="0" smtClean="0"/>
              <a:t>   DPIIT </a:t>
            </a:r>
            <a:r>
              <a:rPr lang="en-US" dirty="0" err="1" smtClean="0"/>
              <a:t>recognised</a:t>
            </a:r>
            <a:r>
              <a:rPr lang="en-US" dirty="0" smtClean="0"/>
              <a:t> Startups can now get listed as Sellers on the Government of India’s largest e-procurement portal – Government e-Marketplace!</a:t>
            </a:r>
            <a:endParaRPr lang="en-US" dirty="0"/>
          </a:p>
        </p:txBody>
      </p:sp>
      <p:sp>
        <p:nvSpPr>
          <p:cNvPr id="3" name="Title 2"/>
          <p:cNvSpPr>
            <a:spLocks noGrp="1"/>
          </p:cNvSpPr>
          <p:nvPr>
            <p:ph type="title"/>
          </p:nvPr>
        </p:nvSpPr>
        <p:spPr/>
        <p:txBody>
          <a:bodyPr>
            <a:normAutofit/>
          </a:bodyPr>
          <a:lstStyle/>
          <a:p>
            <a:r>
              <a:rPr lang="en-US" sz="2800" i="1" u="sng" dirty="0" smtClean="0"/>
              <a:t>2. Relaxation in Public Procurement Norms</a:t>
            </a:r>
            <a:endParaRPr lang="en-US" sz="2800"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0070C0"/>
            </a:solidFill>
          </a:ln>
        </p:spPr>
        <p:txBody>
          <a:bodyPr>
            <a:normAutofit/>
          </a:bodyPr>
          <a:lstStyle/>
          <a:p>
            <a:pPr>
              <a:buNone/>
            </a:pPr>
            <a:r>
              <a:rPr lang="en-US" sz="2000" b="1" i="1" dirty="0" smtClean="0"/>
              <a:t>   To reduce the regulatory burden on Startups thereby allowing them to focus on their core business &amp; keep compliance cost low, Startups are allowed to self-certify their compliance under 6 </a:t>
            </a:r>
            <a:r>
              <a:rPr lang="en-US" sz="2000" b="1" i="1" dirty="0" err="1" smtClean="0"/>
              <a:t>Labour</a:t>
            </a:r>
            <a:r>
              <a:rPr lang="en-US" sz="2000" b="1" i="1" dirty="0" smtClean="0"/>
              <a:t> and 3 Environment laws for a period of 5 years from the date of incorporation.</a:t>
            </a:r>
          </a:p>
          <a:p>
            <a:pPr>
              <a:buNone/>
            </a:pPr>
            <a:endParaRPr lang="en-US" sz="2000" b="1" i="1" dirty="0" smtClean="0"/>
          </a:p>
          <a:p>
            <a:r>
              <a:rPr lang="en-US" sz="2000" dirty="0" smtClean="0"/>
              <a:t>In respect of 3 Environment laws, units operating under </a:t>
            </a:r>
            <a:r>
              <a:rPr lang="en-US" sz="2000" b="1" dirty="0" smtClean="0"/>
              <a:t>36 white category industries (as </a:t>
            </a:r>
            <a:r>
              <a:rPr lang="en-US" sz="2000" dirty="0" smtClean="0"/>
              <a:t>published on website of Central Pollution Control Board) do not require Environment clearance under 3 Environment related Acts for 3 years.</a:t>
            </a:r>
          </a:p>
          <a:p>
            <a:endParaRPr lang="en-US" sz="2000" dirty="0" smtClean="0"/>
          </a:p>
          <a:p>
            <a:r>
              <a:rPr lang="en-US" sz="2000" dirty="0" smtClean="0"/>
              <a:t>To apply for </a:t>
            </a:r>
            <a:r>
              <a:rPr lang="en-US" sz="2000" dirty="0" err="1" smtClean="0"/>
              <a:t>labour</a:t>
            </a:r>
            <a:r>
              <a:rPr lang="en-US" sz="2000" dirty="0" smtClean="0"/>
              <a:t> law certificate, access the </a:t>
            </a:r>
            <a:r>
              <a:rPr lang="en-US" sz="2000" dirty="0" err="1" smtClean="0"/>
              <a:t>Shram</a:t>
            </a:r>
            <a:r>
              <a:rPr lang="en-US" sz="2000" dirty="0" smtClean="0"/>
              <a:t> </a:t>
            </a:r>
            <a:r>
              <a:rPr lang="en-US" sz="2000" dirty="0" err="1" smtClean="0"/>
              <a:t>Suvidha</a:t>
            </a:r>
            <a:r>
              <a:rPr lang="en-US" sz="2000" dirty="0" smtClean="0"/>
              <a:t> portal</a:t>
            </a:r>
            <a:endParaRPr lang="en-US" sz="2000" dirty="0"/>
          </a:p>
        </p:txBody>
      </p:sp>
      <p:sp>
        <p:nvSpPr>
          <p:cNvPr id="3" name="Title 2"/>
          <p:cNvSpPr>
            <a:spLocks noGrp="1"/>
          </p:cNvSpPr>
          <p:nvPr>
            <p:ph type="title"/>
          </p:nvPr>
        </p:nvSpPr>
        <p:spPr/>
        <p:txBody>
          <a:bodyPr>
            <a:normAutofit/>
          </a:bodyPr>
          <a:lstStyle/>
          <a:p>
            <a:r>
              <a:rPr lang="en-US" sz="2700" i="1" dirty="0" smtClean="0"/>
              <a:t>3. Self-Certification under </a:t>
            </a:r>
            <a:r>
              <a:rPr lang="en-US" sz="2700" i="1" dirty="0" err="1" smtClean="0"/>
              <a:t>Labour</a:t>
            </a:r>
            <a:r>
              <a:rPr lang="en-US" sz="2700" i="1" dirty="0" smtClean="0"/>
              <a:t> and Environment Laws</a:t>
            </a:r>
            <a:endParaRPr lang="en-US" sz="2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624072"/>
          </a:xfrm>
          <a:ln>
            <a:solidFill>
              <a:srgbClr val="0070C0"/>
            </a:solidFill>
          </a:ln>
        </p:spPr>
        <p:txBody>
          <a:bodyPr>
            <a:normAutofit/>
          </a:bodyPr>
          <a:lstStyle/>
          <a:p>
            <a:pPr algn="just">
              <a:buNone/>
            </a:pPr>
            <a:r>
              <a:rPr lang="en-US" dirty="0" smtClean="0"/>
              <a:t>  </a:t>
            </a:r>
            <a:r>
              <a:rPr lang="en-US" dirty="0" smtClean="0">
                <a:latin typeface="Cambria" pitchFamily="18" charset="0"/>
              </a:rPr>
              <a:t>MCA has notified Startups as ‘fast track firms’ enabling them to wind up operations within 90 days </a:t>
            </a:r>
            <a:r>
              <a:rPr lang="en-US" dirty="0" err="1" smtClean="0">
                <a:latin typeface="Cambria" pitchFamily="18" charset="0"/>
              </a:rPr>
              <a:t>vis</a:t>
            </a:r>
            <a:r>
              <a:rPr lang="en-US" dirty="0" smtClean="0">
                <a:latin typeface="Cambria" pitchFamily="18" charset="0"/>
              </a:rPr>
              <a:t>-a-</a:t>
            </a:r>
            <a:r>
              <a:rPr lang="en-US" dirty="0" err="1" smtClean="0">
                <a:latin typeface="Cambria" pitchFamily="18" charset="0"/>
              </a:rPr>
              <a:t>vis</a:t>
            </a:r>
            <a:r>
              <a:rPr lang="en-US" dirty="0" smtClean="0">
                <a:latin typeface="Cambria" pitchFamily="18" charset="0"/>
              </a:rPr>
              <a:t> 180 days for other companies. An insolvency professional shall be appointed for the Startup, who shall be in charge of the company for liquidating its assets and paying its creditors within six months of filing an application in this regard.</a:t>
            </a:r>
            <a:endParaRPr lang="en-US" dirty="0">
              <a:latin typeface="Cambria" pitchFamily="18" charset="0"/>
            </a:endParaRPr>
          </a:p>
        </p:txBody>
      </p:sp>
      <p:sp>
        <p:nvSpPr>
          <p:cNvPr id="3" name="Title 2"/>
          <p:cNvSpPr>
            <a:spLocks noGrp="1"/>
          </p:cNvSpPr>
          <p:nvPr>
            <p:ph type="title"/>
          </p:nvPr>
        </p:nvSpPr>
        <p:spPr/>
        <p:txBody>
          <a:bodyPr>
            <a:normAutofit/>
          </a:bodyPr>
          <a:lstStyle/>
          <a:p>
            <a:r>
              <a:rPr lang="en-US" sz="2800" i="1" dirty="0" smtClean="0"/>
              <a:t>4. Faster Exit for Startups</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326</TotalTime>
  <Words>1793</Words>
  <Application>Microsoft Office PowerPoint</Application>
  <PresentationFormat>On-screen Show (4:3)</PresentationFormat>
  <Paragraphs>129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Slide 1</vt:lpstr>
      <vt:lpstr>STARTUP COMPANY MEANING</vt:lpstr>
      <vt:lpstr>Slide 3</vt:lpstr>
      <vt:lpstr>What is a Startup?   As per the revised notification G.S.R. 364(E) published on 11th April 2018, an entity shall be considered as a Startup:</vt:lpstr>
      <vt:lpstr>Slide 5</vt:lpstr>
      <vt:lpstr>1. IPR Benefits</vt:lpstr>
      <vt:lpstr>2. Relaxation in Public Procurement Norms</vt:lpstr>
      <vt:lpstr>3. Self-Certification under Labour and Environment Laws</vt:lpstr>
      <vt:lpstr>4. Faster Exit for Startups</vt:lpstr>
      <vt:lpstr>5. Fund of Funds for Startups</vt:lpstr>
      <vt:lpstr>6. Tax Exemption for 3 years</vt:lpstr>
      <vt:lpstr>7. Tax Exemption on Investment above Fair Market Value</vt:lpstr>
      <vt:lpstr>Government Schemes Many government departments are working to promote entrepreneurship in India. Startup India has collated various schemes from various ministerial bodies at one place to facilitate and save your time from jumping between websites!  State's Startup Policies Startup India presents to you a list of 25 state government policies who offer benefits to Startups! Startups and entrepreneurs across these states can access the policy documents, website links and contact details of the respective nodal agencies.  Partner Services In our endeavor to make starting up easy for start-ups, we bring you the best of some relevant services out there in the market free of cost, only for you. We have collaborated with leading corporates, the likes of Amazon Web Services, Zoho, Vakil search and others to bring you these services. Whether you want to build an app, use cloud credits or get cloud telephony services, everything here is free of cost for you.</vt:lpstr>
      <vt:lpstr>HOW TO REGISTER YOUR STARTUP WITH STARTUP INDIA   </vt:lpstr>
      <vt:lpstr>Slide 15</vt:lpstr>
      <vt:lpstr>Slide 16</vt:lpstr>
      <vt:lpstr>REQUIREMENT FOR DSC</vt:lpstr>
      <vt:lpstr>DSC FORM</vt:lpstr>
      <vt:lpstr>DRAFTING AND COLLECTION OF DOCUMENTS</vt:lpstr>
      <vt:lpstr>CHECKLIST FOR COMPANY INCORPORATION </vt:lpstr>
      <vt:lpstr>Slide 21</vt:lpstr>
      <vt:lpstr> LLP Vs Private Limited Company </vt:lpstr>
      <vt:lpstr>LLP is an alternative business form that gives the benefits of limited liability of a Company and the flexibility of a general partnership.  Limited liability partnerships (LLPs) are growing in number since their introduction in 2008, but they should be more popular than they now are. This is because the LLP offers nearly all the benefits of a private limited company, with none of the downsides of a partnership firm. It offers limited liability, offers tax advantages, can accommodate an unlimited number of partners, and is credible in that it is registered with the Ministry of Corporate Affairs (MCA). At the same time, it has fewer compliances than a private limited company and is also significantly cheaper to start and maintain. </vt:lpstr>
      <vt:lpstr>Slide 24</vt:lpstr>
      <vt:lpstr> CONCLUSION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Successful Startup</dc:title>
  <dc:creator>pc</dc:creator>
  <cp:lastModifiedBy>HP</cp:lastModifiedBy>
  <cp:revision>37</cp:revision>
  <dcterms:created xsi:type="dcterms:W3CDTF">2019-09-05T09:41:12Z</dcterms:created>
  <dcterms:modified xsi:type="dcterms:W3CDTF">2022-09-21T09:09:21Z</dcterms:modified>
</cp:coreProperties>
</file>